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435" r:id="rId3"/>
    <p:sldId id="436" r:id="rId4"/>
    <p:sldId id="437" r:id="rId5"/>
    <p:sldId id="439" r:id="rId6"/>
    <p:sldId id="578" r:id="rId7"/>
    <p:sldId id="579" r:id="rId8"/>
    <p:sldId id="582" r:id="rId9"/>
    <p:sldId id="440" r:id="rId10"/>
    <p:sldId id="583" r:id="rId11"/>
    <p:sldId id="580" r:id="rId12"/>
    <p:sldId id="441" r:id="rId13"/>
    <p:sldId id="442" r:id="rId14"/>
    <p:sldId id="584" r:id="rId15"/>
    <p:sldId id="585" r:id="rId16"/>
    <p:sldId id="586" r:id="rId17"/>
    <p:sldId id="607" r:id="rId18"/>
    <p:sldId id="879" r:id="rId19"/>
    <p:sldId id="608" r:id="rId20"/>
    <p:sldId id="609" r:id="rId21"/>
    <p:sldId id="611" r:id="rId22"/>
    <p:sldId id="610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6" r:id="rId31"/>
    <p:sldId id="597" r:id="rId32"/>
    <p:sldId id="598" r:id="rId33"/>
    <p:sldId id="599" r:id="rId34"/>
    <p:sldId id="600" r:id="rId35"/>
    <p:sldId id="601" r:id="rId36"/>
    <p:sldId id="612" r:id="rId37"/>
    <p:sldId id="444" r:id="rId38"/>
    <p:sldId id="603" r:id="rId39"/>
    <p:sldId id="602" r:id="rId40"/>
    <p:sldId id="446" r:id="rId41"/>
    <p:sldId id="447" r:id="rId42"/>
    <p:sldId id="604" r:id="rId43"/>
    <p:sldId id="605" r:id="rId44"/>
    <p:sldId id="606" r:id="rId45"/>
    <p:sldId id="880" r:id="rId46"/>
    <p:sldId id="457" r:id="rId47"/>
    <p:sldId id="830" r:id="rId48"/>
    <p:sldId id="780" r:id="rId49"/>
    <p:sldId id="781" r:id="rId50"/>
    <p:sldId id="782" r:id="rId51"/>
    <p:sldId id="783" r:id="rId52"/>
    <p:sldId id="784" r:id="rId53"/>
    <p:sldId id="785" r:id="rId54"/>
    <p:sldId id="786" r:id="rId55"/>
    <p:sldId id="787" r:id="rId56"/>
    <p:sldId id="788" r:id="rId57"/>
    <p:sldId id="789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800" r:id="rId69"/>
    <p:sldId id="831" r:id="rId70"/>
    <p:sldId id="458" r:id="rId71"/>
    <p:sldId id="613" r:id="rId72"/>
    <p:sldId id="461" r:id="rId73"/>
    <p:sldId id="614" r:id="rId74"/>
    <p:sldId id="462" r:id="rId75"/>
    <p:sldId id="827" r:id="rId76"/>
    <p:sldId id="740" r:id="rId77"/>
    <p:sldId id="741" r:id="rId78"/>
    <p:sldId id="832" r:id="rId79"/>
    <p:sldId id="828" r:id="rId80"/>
    <p:sldId id="744" r:id="rId81"/>
    <p:sldId id="745" r:id="rId82"/>
    <p:sldId id="746" r:id="rId83"/>
    <p:sldId id="747" r:id="rId84"/>
    <p:sldId id="748" r:id="rId85"/>
    <p:sldId id="749" r:id="rId86"/>
    <p:sldId id="474" r:id="rId87"/>
    <p:sldId id="742" r:id="rId88"/>
    <p:sldId id="750" r:id="rId89"/>
    <p:sldId id="881" r:id="rId90"/>
    <p:sldId id="882" r:id="rId91"/>
    <p:sldId id="465" r:id="rId92"/>
    <p:sldId id="479" r:id="rId93"/>
    <p:sldId id="480" r:id="rId94"/>
    <p:sldId id="481" r:id="rId95"/>
    <p:sldId id="482" r:id="rId96"/>
    <p:sldId id="483" r:id="rId97"/>
    <p:sldId id="484" r:id="rId98"/>
    <p:sldId id="885" r:id="rId99"/>
    <p:sldId id="886" r:id="rId100"/>
    <p:sldId id="888" r:id="rId101"/>
  </p:sldIdLst>
  <p:sldSz cx="10693400" cy="7562850"/>
  <p:notesSz cx="10693400" cy="75628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79">
          <p15:clr>
            <a:srgbClr val="A4A3A4"/>
          </p15:clr>
        </p15:guide>
        <p15:guide id="2" pos="2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49B"/>
    <a:srgbClr val="000000"/>
    <a:srgbClr val="000099"/>
    <a:srgbClr val="E24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440" y="91"/>
      </p:cViewPr>
      <p:guideLst>
        <p:guide orient="horz" pos="2679"/>
        <p:guide pos="22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4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2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9444619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25"/>
            </a:lvl1pPr>
          </a:lstStyle>
          <a:p>
            <a:fld id="{0F9B84EA-7D68-4D60-9CB1-D50884785D1C}" type="datetimeFigureOut">
              <a:rPr lang="zh-CN" altLang="en-US" smtClean="0"/>
              <a:t>2024-04-29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9444619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2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2024-04-29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60359" y="781888"/>
            <a:ext cx="3753064" cy="211109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667378" y="3010270"/>
            <a:ext cx="13339026" cy="246294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9444619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45300" y="782638"/>
            <a:ext cx="2984500" cy="2109787"/>
          </a:xfrm>
        </p:spPr>
      </p:sp>
      <p:sp>
        <p:nvSpPr>
          <p:cNvPr id="358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717"/>
            <a:ext cx="8020050" cy="2632992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2247"/>
            <a:ext cx="8020050" cy="1825938"/>
          </a:xfrm>
        </p:spPr>
        <p:txBody>
          <a:bodyPr/>
          <a:lstStyle>
            <a:lvl1pPr marL="0" indent="0" algn="ctr">
              <a:buNone/>
              <a:defRPr sz="1985"/>
            </a:lvl1pPr>
            <a:lvl2pPr marL="377825" indent="0" algn="ctr">
              <a:buNone/>
              <a:defRPr sz="1655"/>
            </a:lvl2pPr>
            <a:lvl3pPr marL="756285" indent="0" algn="ctr">
              <a:buNone/>
              <a:defRPr sz="1490"/>
            </a:lvl3pPr>
            <a:lvl4pPr marL="1134110" indent="0" algn="ctr">
              <a:buNone/>
              <a:defRPr sz="1325"/>
            </a:lvl4pPr>
            <a:lvl5pPr marL="1512570" indent="0" algn="ctr">
              <a:buNone/>
              <a:defRPr sz="1325"/>
            </a:lvl5pPr>
            <a:lvl6pPr marL="1890395" indent="0" algn="ctr">
              <a:buNone/>
              <a:defRPr sz="1325"/>
            </a:lvl6pPr>
            <a:lvl7pPr marL="2268855" indent="0" algn="ctr">
              <a:buNone/>
              <a:defRPr sz="1325"/>
            </a:lvl7pPr>
            <a:lvl8pPr marL="2646680" indent="0" algn="ctr">
              <a:buNone/>
              <a:defRPr sz="1325"/>
            </a:lvl8pPr>
            <a:lvl9pPr marL="3025140" indent="0" algn="ctr">
              <a:buNone/>
              <a:defRPr sz="132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715" y="302865"/>
            <a:ext cx="2406015" cy="645293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670" y="302865"/>
            <a:ext cx="7078565" cy="645293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5461"/>
            <a:ext cx="9223058" cy="3145935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61158"/>
            <a:ext cx="9223058" cy="1654373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7825" indent="0">
              <a:buNone/>
              <a:defRPr sz="1655">
                <a:solidFill>
                  <a:schemeClr val="tx1">
                    <a:tint val="75000"/>
                  </a:schemeClr>
                </a:solidFill>
              </a:defRPr>
            </a:lvl2pPr>
            <a:lvl3pPr marL="756285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3pPr>
            <a:lvl4pPr marL="113411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4pPr>
            <a:lvl5pPr marL="151257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5pPr>
            <a:lvl6pPr marL="189039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6pPr>
            <a:lvl7pPr marL="2268855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7pPr>
            <a:lvl8pPr marL="264668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8pPr>
            <a:lvl9pPr marL="302514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670" y="1764665"/>
            <a:ext cx="4715789" cy="49911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41" y="1764665"/>
            <a:ext cx="4715789" cy="49911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652"/>
            <a:ext cx="9223058" cy="14618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1222"/>
            <a:ext cx="4274531" cy="908592"/>
          </a:xfrm>
        </p:spPr>
        <p:txBody>
          <a:bodyPr anchor="ctr" anchorCtr="0"/>
          <a:lstStyle>
            <a:lvl1pPr marL="0" indent="0">
              <a:buNone/>
              <a:defRPr sz="2315"/>
            </a:lvl1pPr>
            <a:lvl2pPr marL="377825" indent="0">
              <a:buNone/>
              <a:defRPr sz="1985"/>
            </a:lvl2pPr>
            <a:lvl3pPr marL="756285" indent="0">
              <a:buNone/>
              <a:defRPr sz="1655"/>
            </a:lvl3pPr>
            <a:lvl4pPr marL="1134110" indent="0">
              <a:buNone/>
              <a:defRPr sz="1490"/>
            </a:lvl4pPr>
            <a:lvl5pPr marL="1512570" indent="0">
              <a:buNone/>
              <a:defRPr sz="1490"/>
            </a:lvl5pPr>
            <a:lvl6pPr marL="1890395" indent="0">
              <a:buNone/>
              <a:defRPr sz="1490"/>
            </a:lvl6pPr>
            <a:lvl7pPr marL="2268855" indent="0">
              <a:buNone/>
              <a:defRPr sz="1490"/>
            </a:lvl7pPr>
            <a:lvl8pPr marL="2646680" indent="0">
              <a:buNone/>
              <a:defRPr sz="1490"/>
            </a:lvl8pPr>
            <a:lvl9pPr marL="3025140" indent="0">
              <a:buNone/>
              <a:defRPr sz="14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9321"/>
            <a:ext cx="4274531" cy="38865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7" y="1961222"/>
            <a:ext cx="4295582" cy="908592"/>
          </a:xfrm>
        </p:spPr>
        <p:txBody>
          <a:bodyPr anchor="ctr" anchorCtr="0"/>
          <a:lstStyle>
            <a:lvl1pPr marL="0" indent="0">
              <a:buNone/>
              <a:defRPr sz="2315"/>
            </a:lvl1pPr>
            <a:lvl2pPr marL="377825" indent="0">
              <a:buNone/>
              <a:defRPr sz="1985"/>
            </a:lvl2pPr>
            <a:lvl3pPr marL="756285" indent="0">
              <a:buNone/>
              <a:defRPr sz="1655"/>
            </a:lvl3pPr>
            <a:lvl4pPr marL="1134110" indent="0">
              <a:buNone/>
              <a:defRPr sz="1490"/>
            </a:lvl4pPr>
            <a:lvl5pPr marL="1512570" indent="0">
              <a:buNone/>
              <a:defRPr sz="1490"/>
            </a:lvl5pPr>
            <a:lvl6pPr marL="1890395" indent="0">
              <a:buNone/>
              <a:defRPr sz="1490"/>
            </a:lvl6pPr>
            <a:lvl7pPr marL="2268855" indent="0">
              <a:buNone/>
              <a:defRPr sz="1490"/>
            </a:lvl7pPr>
            <a:lvl8pPr marL="2646680" indent="0">
              <a:buNone/>
              <a:defRPr sz="1490"/>
            </a:lvl8pPr>
            <a:lvl9pPr marL="3025140" indent="0">
              <a:buNone/>
              <a:defRPr sz="14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7" y="2939321"/>
            <a:ext cx="4295582" cy="38865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910"/>
            <a:ext cx="5413534" cy="5374525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5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325"/>
            </a:lvl1pPr>
            <a:lvl2pPr marL="377825" indent="0">
              <a:buNone/>
              <a:defRPr sz="1160"/>
            </a:lvl2pPr>
            <a:lvl3pPr marL="756285" indent="0">
              <a:buNone/>
              <a:defRPr sz="990"/>
            </a:lvl3pPr>
            <a:lvl4pPr marL="1134110" indent="0">
              <a:buNone/>
              <a:defRPr sz="825"/>
            </a:lvl4pPr>
            <a:lvl5pPr marL="1512570" indent="0">
              <a:buNone/>
              <a:defRPr sz="825"/>
            </a:lvl5pPr>
            <a:lvl6pPr marL="1890395" indent="0">
              <a:buNone/>
              <a:defRPr sz="825"/>
            </a:lvl6pPr>
            <a:lvl7pPr marL="2268855" indent="0">
              <a:buNone/>
              <a:defRPr sz="825"/>
            </a:lvl7pPr>
            <a:lvl8pPr marL="2646680" indent="0">
              <a:buNone/>
              <a:defRPr sz="825"/>
            </a:lvl8pPr>
            <a:lvl9pPr marL="3025140" indent="0">
              <a:buNone/>
              <a:defRPr sz="8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653358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4191"/>
            <a:ext cx="5413534" cy="5959246"/>
          </a:xfrm>
        </p:spPr>
        <p:txBody>
          <a:bodyPr/>
          <a:lstStyle>
            <a:lvl1pPr marL="0" indent="0">
              <a:buNone/>
              <a:defRPr sz="2645"/>
            </a:lvl1pPr>
            <a:lvl2pPr marL="377825" indent="0">
              <a:buNone/>
              <a:defRPr sz="2315"/>
            </a:lvl2pPr>
            <a:lvl3pPr marL="756285" indent="0">
              <a:buNone/>
              <a:defRPr sz="1985"/>
            </a:lvl3pPr>
            <a:lvl4pPr marL="1134110" indent="0">
              <a:buNone/>
              <a:defRPr sz="1655"/>
            </a:lvl4pPr>
            <a:lvl5pPr marL="1512570" indent="0">
              <a:buNone/>
              <a:defRPr sz="1655"/>
            </a:lvl5pPr>
            <a:lvl6pPr marL="1890395" indent="0">
              <a:buNone/>
              <a:defRPr sz="1655"/>
            </a:lvl6pPr>
            <a:lvl7pPr marL="2268855" indent="0">
              <a:buNone/>
              <a:defRPr sz="1655"/>
            </a:lvl7pPr>
            <a:lvl8pPr marL="2646680" indent="0">
              <a:buNone/>
              <a:defRPr sz="1655"/>
            </a:lvl8pPr>
            <a:lvl9pPr marL="3025140" indent="0">
              <a:buNone/>
              <a:defRPr sz="165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653358" cy="4203335"/>
          </a:xfrm>
        </p:spPr>
        <p:txBody>
          <a:bodyPr/>
          <a:lstStyle>
            <a:lvl1pPr marL="0" indent="0">
              <a:buNone/>
              <a:defRPr sz="1655"/>
            </a:lvl1pPr>
            <a:lvl2pPr marL="377825" indent="0">
              <a:buNone/>
              <a:defRPr sz="1490"/>
            </a:lvl2pPr>
            <a:lvl3pPr marL="756285" indent="0">
              <a:buNone/>
              <a:defRPr sz="1325"/>
            </a:lvl3pPr>
            <a:lvl4pPr marL="1134110" indent="0">
              <a:buNone/>
              <a:defRPr sz="1160"/>
            </a:lvl4pPr>
            <a:lvl5pPr marL="1512570" indent="0">
              <a:buNone/>
              <a:defRPr sz="1160"/>
            </a:lvl5pPr>
            <a:lvl6pPr marL="1890395" indent="0">
              <a:buNone/>
              <a:defRPr sz="1160"/>
            </a:lvl6pPr>
            <a:lvl7pPr marL="2268855" indent="0">
              <a:buNone/>
              <a:defRPr sz="1160"/>
            </a:lvl7pPr>
            <a:lvl8pPr marL="2646680" indent="0">
              <a:buNone/>
              <a:defRPr sz="1160"/>
            </a:lvl8pPr>
            <a:lvl9pPr marL="3025140" indent="0">
              <a:buNone/>
              <a:defRPr sz="116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4670" y="302865"/>
            <a:ext cx="9624060" cy="12604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534670" y="1764665"/>
            <a:ext cx="9624060" cy="4991131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534670" y="6887095"/>
            <a:ext cx="2495127" cy="52519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545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653578" y="6887095"/>
            <a:ext cx="3386243" cy="52519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545"/>
            </a:lvl1pPr>
          </a:lstStyle>
          <a:p>
            <a:endParaRPr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7663603" y="6887095"/>
            <a:ext cx="2495127" cy="52519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545"/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85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77825" lvl="0" indent="-377190" algn="l" defTabSz="1008380" eaLnBrk="1" fontAlgn="base" latinLnBrk="0" hangingPunct="1">
        <a:lnSpc>
          <a:spcPct val="100000"/>
        </a:lnSpc>
        <a:spcBef>
          <a:spcPct val="22000"/>
        </a:spcBef>
        <a:spcAft>
          <a:spcPct val="0"/>
        </a:spcAft>
        <a:buChar char="•"/>
        <a:defRPr sz="353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19150" lvl="1" indent="-314325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–"/>
        <a:defRPr sz="309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60475" lvl="2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•"/>
        <a:defRPr sz="26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64665" lvl="3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–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268855" lvl="4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773045" lvl="5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277235" lvl="6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81425" lvl="7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285615" lvl="8" indent="-251460" algn="l" defTabSz="1008380" eaLnBrk="0" fontAlgn="base" latinLnBrk="0" hangingPunct="0">
        <a:lnSpc>
          <a:spcPct val="100000"/>
        </a:lnSpc>
        <a:spcBef>
          <a:spcPct val="22000"/>
        </a:spcBef>
        <a:spcAft>
          <a:spcPct val="0"/>
        </a:spcAft>
        <a:buChar char="»"/>
        <a:defRPr sz="220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190" lvl="1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08380" lvl="2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12570" lvl="3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6760" lvl="4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20950" lvl="5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25140" lvl="6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29330" lvl="7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033520" lvl="8" indent="0" algn="l" defTabSz="10083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wmf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.png"/><Relationship Id="rId5" Type="http://schemas.openxmlformats.org/officeDocument/2006/relationships/image" Target="../media/image21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.png"/><Relationship Id="rId4" Type="http://schemas.openxmlformats.org/officeDocument/2006/relationships/image" Target="../media/image24.wmf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4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.png"/><Relationship Id="rId5" Type="http://schemas.openxmlformats.org/officeDocument/2006/relationships/image" Target="../media/image27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5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2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2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image" Target="../media/image1.png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wmf"/><Relationship Id="rId20" Type="http://schemas.openxmlformats.org/officeDocument/2006/relationships/image" Target="../media/image2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66.wmf"/><Relationship Id="rId19" Type="http://schemas.openxmlformats.org/officeDocument/2006/relationships/image" Target="../media/image1.png"/><Relationship Id="rId4" Type="http://schemas.openxmlformats.org/officeDocument/2006/relationships/image" Target="../media/image63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8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1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46.bin"/><Relationship Id="rId24" Type="http://schemas.openxmlformats.org/officeDocument/2006/relationships/image" Target="../media/image2.png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23" Type="http://schemas.openxmlformats.org/officeDocument/2006/relationships/image" Target="../media/image1.png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89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5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4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png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64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15440" y="358140"/>
            <a:ext cx="73812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15" dirty="0">
                <a:latin typeface="Times New Roman" panose="02020603050405020304" charset="0"/>
                <a:cs typeface="新宋体" panose="02010609030101010101" charset="-122"/>
              </a:rPr>
              <a:t>研究生课程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3055" y="3014980"/>
            <a:ext cx="8578850" cy="175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 algn="ctr">
              <a:lnSpc>
                <a:spcPts val="6910"/>
              </a:lnSpc>
            </a:pPr>
            <a:r>
              <a:rPr sz="4800" b="1" spc="-20" dirty="0">
                <a:latin typeface="Times New Roman" panose="02020603050405020304" charset="0"/>
                <a:cs typeface="新宋体" panose="02010609030101010101" charset="-122"/>
              </a:rPr>
              <a:t>数字图像处理 </a:t>
            </a:r>
          </a:p>
          <a:p>
            <a:pPr marL="12700" marR="5080" indent="3175" algn="ctr">
              <a:lnSpc>
                <a:spcPts val="6910"/>
              </a:lnSpc>
            </a:pPr>
            <a:r>
              <a:rPr sz="4800" b="1" spc="-20" dirty="0">
                <a:latin typeface="Times New Roman" panose="02020603050405020304" charset="0"/>
                <a:cs typeface="新宋体" panose="02010609030101010101" charset="-122"/>
              </a:rPr>
              <a:t>Digital Image Processing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7620" y="1270"/>
            <a:ext cx="4716780" cy="7560310"/>
            <a:chOff x="1232" y="4"/>
            <a:chExt cx="7428" cy="11906"/>
          </a:xfrm>
        </p:grpSpPr>
        <p:sp>
          <p:nvSpPr>
            <p:cNvPr id="3" name="object 2"/>
            <p:cNvSpPr/>
            <p:nvPr/>
          </p:nvSpPr>
          <p:spPr>
            <a:xfrm>
              <a:off x="1232" y="4"/>
              <a:ext cx="1320" cy="119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"/>
            <p:cNvSpPr/>
            <p:nvPr/>
          </p:nvSpPr>
          <p:spPr>
            <a:xfrm>
              <a:off x="2540" y="1606"/>
              <a:ext cx="6120" cy="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9233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9110" y="1996440"/>
          <a:ext cx="3858895" cy="439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5" imgW="1117600" imgH="1651000" progId="Equation.KSEE3">
                  <p:embed/>
                </p:oleObj>
              </mc:Choice>
              <mc:Fallback>
                <p:oleObj r:id="rId5" imgW="1117600" imgH="1651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9110" y="1996440"/>
                        <a:ext cx="3858895" cy="4394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948055" y="1170940"/>
            <a:ext cx="537845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lang="zh-CN"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三基色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105" y="1554480"/>
            <a:ext cx="5029200" cy="483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751840" y="2358995"/>
            <a:ext cx="9624060" cy="1260475"/>
          </a:xfrm>
          <a:prstGeom prst="rect">
            <a:avLst/>
          </a:prstGeom>
        </p:spPr>
        <p:txBody>
          <a:bodyPr vert="horz" wrap="square" lIns="0" tIns="61976" rIns="0" bIns="0" rtlCol="0">
            <a:spAutoFit/>
          </a:bodyPr>
          <a:lstStyle/>
          <a:p>
            <a:pPr marL="85725">
              <a:lnSpc>
                <a:spcPts val="3750"/>
              </a:lnSpc>
            </a:pPr>
            <a:r>
              <a:rPr sz="3200" spc="-15" dirty="0">
                <a:latin typeface="新宋体" panose="02010609030101010101" charset="-122"/>
                <a:cs typeface="新宋体" panose="02010609030101010101" charset="-122"/>
              </a:rPr>
              <a:t>RGB彩色空间分割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6795" y="1833372"/>
            <a:ext cx="5149596" cy="4897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7265" y="4283202"/>
            <a:ext cx="3455670" cy="244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35928" y="3892296"/>
            <a:ext cx="261620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对比：HSI分割结果</a:t>
            </a:r>
          </a:p>
        </p:txBody>
      </p:sp>
      <p:sp>
        <p:nvSpPr>
          <p:cNvPr id="9" name="object 9"/>
          <p:cNvSpPr/>
          <p:nvPr/>
        </p:nvSpPr>
        <p:spPr>
          <a:xfrm>
            <a:off x="1962035" y="2265426"/>
            <a:ext cx="721360" cy="2376170"/>
          </a:xfrm>
          <a:custGeom>
            <a:avLst/>
            <a:gdLst/>
            <a:ahLst/>
            <a:cxnLst/>
            <a:rect l="l" t="t" r="r" b="b"/>
            <a:pathLst>
              <a:path w="721360" h="2376170">
                <a:moveTo>
                  <a:pt x="360425" y="0"/>
                </a:moveTo>
                <a:lnTo>
                  <a:pt x="318425" y="7992"/>
                </a:lnTo>
                <a:lnTo>
                  <a:pt x="277838" y="31375"/>
                </a:lnTo>
                <a:lnTo>
                  <a:pt x="238938" y="69257"/>
                </a:lnTo>
                <a:lnTo>
                  <a:pt x="201996" y="120747"/>
                </a:lnTo>
                <a:lnTo>
                  <a:pt x="167283" y="184953"/>
                </a:lnTo>
                <a:lnTo>
                  <a:pt x="150848" y="221546"/>
                </a:lnTo>
                <a:lnTo>
                  <a:pt x="135071" y="260983"/>
                </a:lnTo>
                <a:lnTo>
                  <a:pt x="119988" y="303155"/>
                </a:lnTo>
                <a:lnTo>
                  <a:pt x="105632" y="347948"/>
                </a:lnTo>
                <a:lnTo>
                  <a:pt x="92037" y="395251"/>
                </a:lnTo>
                <a:lnTo>
                  <a:pt x="79236" y="444954"/>
                </a:lnTo>
                <a:lnTo>
                  <a:pt x="67265" y="496945"/>
                </a:lnTo>
                <a:lnTo>
                  <a:pt x="56157" y="551111"/>
                </a:lnTo>
                <a:lnTo>
                  <a:pt x="45945" y="607343"/>
                </a:lnTo>
                <a:lnTo>
                  <a:pt x="36664" y="665528"/>
                </a:lnTo>
                <a:lnTo>
                  <a:pt x="28348" y="725554"/>
                </a:lnTo>
                <a:lnTo>
                  <a:pt x="21031" y="787312"/>
                </a:lnTo>
                <a:lnTo>
                  <a:pt x="14746" y="850688"/>
                </a:lnTo>
                <a:lnTo>
                  <a:pt x="9528" y="915572"/>
                </a:lnTo>
                <a:lnTo>
                  <a:pt x="5410" y="981853"/>
                </a:lnTo>
                <a:lnTo>
                  <a:pt x="2427" y="1049418"/>
                </a:lnTo>
                <a:lnTo>
                  <a:pt x="612" y="1118157"/>
                </a:lnTo>
                <a:lnTo>
                  <a:pt x="0" y="1187958"/>
                </a:lnTo>
                <a:lnTo>
                  <a:pt x="612" y="1257758"/>
                </a:lnTo>
                <a:lnTo>
                  <a:pt x="2427" y="1326497"/>
                </a:lnTo>
                <a:lnTo>
                  <a:pt x="5410" y="1394062"/>
                </a:lnTo>
                <a:lnTo>
                  <a:pt x="9528" y="1460343"/>
                </a:lnTo>
                <a:lnTo>
                  <a:pt x="14746" y="1525227"/>
                </a:lnTo>
                <a:lnTo>
                  <a:pt x="21031" y="1588603"/>
                </a:lnTo>
                <a:lnTo>
                  <a:pt x="28348" y="1650361"/>
                </a:lnTo>
                <a:lnTo>
                  <a:pt x="36664" y="1710387"/>
                </a:lnTo>
                <a:lnTo>
                  <a:pt x="45945" y="1768572"/>
                </a:lnTo>
                <a:lnTo>
                  <a:pt x="56157" y="1824804"/>
                </a:lnTo>
                <a:lnTo>
                  <a:pt x="67265" y="1878970"/>
                </a:lnTo>
                <a:lnTo>
                  <a:pt x="79236" y="1930961"/>
                </a:lnTo>
                <a:lnTo>
                  <a:pt x="92037" y="1980664"/>
                </a:lnTo>
                <a:lnTo>
                  <a:pt x="105632" y="2027967"/>
                </a:lnTo>
                <a:lnTo>
                  <a:pt x="119988" y="2072760"/>
                </a:lnTo>
                <a:lnTo>
                  <a:pt x="135071" y="2114932"/>
                </a:lnTo>
                <a:lnTo>
                  <a:pt x="150848" y="2154369"/>
                </a:lnTo>
                <a:lnTo>
                  <a:pt x="167283" y="2190962"/>
                </a:lnTo>
                <a:lnTo>
                  <a:pt x="201996" y="2255168"/>
                </a:lnTo>
                <a:lnTo>
                  <a:pt x="238938" y="2306658"/>
                </a:lnTo>
                <a:lnTo>
                  <a:pt x="277838" y="2344540"/>
                </a:lnTo>
                <a:lnTo>
                  <a:pt x="318425" y="2367923"/>
                </a:lnTo>
                <a:lnTo>
                  <a:pt x="360426" y="2375916"/>
                </a:lnTo>
                <a:lnTo>
                  <a:pt x="381586" y="2373899"/>
                </a:lnTo>
                <a:lnTo>
                  <a:pt x="422913" y="2358100"/>
                </a:lnTo>
                <a:lnTo>
                  <a:pt x="462690" y="2327356"/>
                </a:lnTo>
                <a:lnTo>
                  <a:pt x="500645" y="2282559"/>
                </a:lnTo>
                <a:lnTo>
                  <a:pt x="536507" y="2224599"/>
                </a:lnTo>
                <a:lnTo>
                  <a:pt x="570003" y="2154369"/>
                </a:lnTo>
                <a:lnTo>
                  <a:pt x="585780" y="2114932"/>
                </a:lnTo>
                <a:lnTo>
                  <a:pt x="600863" y="2072760"/>
                </a:lnTo>
                <a:lnTo>
                  <a:pt x="615219" y="2027967"/>
                </a:lnTo>
                <a:lnTo>
                  <a:pt x="628814" y="1980664"/>
                </a:lnTo>
                <a:lnTo>
                  <a:pt x="641615" y="1930961"/>
                </a:lnTo>
                <a:lnTo>
                  <a:pt x="653586" y="1878970"/>
                </a:lnTo>
                <a:lnTo>
                  <a:pt x="664694" y="1824804"/>
                </a:lnTo>
                <a:lnTo>
                  <a:pt x="674906" y="1768572"/>
                </a:lnTo>
                <a:lnTo>
                  <a:pt x="684187" y="1710387"/>
                </a:lnTo>
                <a:lnTo>
                  <a:pt x="692503" y="1650361"/>
                </a:lnTo>
                <a:lnTo>
                  <a:pt x="699820" y="1588603"/>
                </a:lnTo>
                <a:lnTo>
                  <a:pt x="706105" y="1525227"/>
                </a:lnTo>
                <a:lnTo>
                  <a:pt x="711323" y="1460343"/>
                </a:lnTo>
                <a:lnTo>
                  <a:pt x="715441" y="1394062"/>
                </a:lnTo>
                <a:lnTo>
                  <a:pt x="718424" y="1326497"/>
                </a:lnTo>
                <a:lnTo>
                  <a:pt x="720239" y="1257758"/>
                </a:lnTo>
                <a:lnTo>
                  <a:pt x="720852" y="1187958"/>
                </a:lnTo>
                <a:lnTo>
                  <a:pt x="720239" y="1118157"/>
                </a:lnTo>
                <a:lnTo>
                  <a:pt x="718424" y="1049418"/>
                </a:lnTo>
                <a:lnTo>
                  <a:pt x="715441" y="981853"/>
                </a:lnTo>
                <a:lnTo>
                  <a:pt x="711323" y="915572"/>
                </a:lnTo>
                <a:lnTo>
                  <a:pt x="706105" y="850688"/>
                </a:lnTo>
                <a:lnTo>
                  <a:pt x="699820" y="787312"/>
                </a:lnTo>
                <a:lnTo>
                  <a:pt x="692503" y="725554"/>
                </a:lnTo>
                <a:lnTo>
                  <a:pt x="684187" y="665528"/>
                </a:lnTo>
                <a:lnTo>
                  <a:pt x="674906" y="607343"/>
                </a:lnTo>
                <a:lnTo>
                  <a:pt x="664694" y="551111"/>
                </a:lnTo>
                <a:lnTo>
                  <a:pt x="653586" y="496945"/>
                </a:lnTo>
                <a:lnTo>
                  <a:pt x="641615" y="444954"/>
                </a:lnTo>
                <a:lnTo>
                  <a:pt x="628814" y="395251"/>
                </a:lnTo>
                <a:lnTo>
                  <a:pt x="615219" y="347948"/>
                </a:lnTo>
                <a:lnTo>
                  <a:pt x="600863" y="303155"/>
                </a:lnTo>
                <a:lnTo>
                  <a:pt x="585780" y="260983"/>
                </a:lnTo>
                <a:lnTo>
                  <a:pt x="570003" y="221546"/>
                </a:lnTo>
                <a:lnTo>
                  <a:pt x="553568" y="184953"/>
                </a:lnTo>
                <a:lnTo>
                  <a:pt x="518855" y="120747"/>
                </a:lnTo>
                <a:lnTo>
                  <a:pt x="481913" y="69257"/>
                </a:lnTo>
                <a:lnTo>
                  <a:pt x="443013" y="31375"/>
                </a:lnTo>
                <a:lnTo>
                  <a:pt x="402426" y="7992"/>
                </a:lnTo>
                <a:lnTo>
                  <a:pt x="360425" y="0"/>
                </a:lnTo>
                <a:close/>
              </a:path>
            </a:pathLst>
          </a:custGeom>
          <a:ln w="19050">
            <a:solidFill>
              <a:srgbClr val="EE2B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组合 14"/>
          <p:cNvGrpSpPr/>
          <p:nvPr/>
        </p:nvGrpSpPr>
        <p:grpSpPr>
          <a:xfrm>
            <a:off x="-3175" y="190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33120" y="1172210"/>
            <a:ext cx="3081655" cy="518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sz="2800" b="1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RGB彩色空间分割</a:t>
            </a:r>
            <a:endParaRPr lang="zh-CN" altLang="en-US" sz="2800" b="1" spc="-15" dirty="0">
              <a:latin typeface="Times New Roman" panose="02020603050405020304" charset="0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18845" y="1170940"/>
            <a:ext cx="540766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lang="zh-CN"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三基色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9480" y="1711325"/>
            <a:ext cx="9412605" cy="1280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600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无彩色(消色)图像是以亮度(也即灰度)是唯一的属性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600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彩色图像来说以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亮度</a:t>
            </a:r>
            <a:r>
              <a:rPr lang="zh-CN" altLang="en-US" sz="2600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、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色调</a:t>
            </a:r>
            <a:r>
              <a:rPr lang="zh-CN" altLang="en-US" sz="2600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及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饱和度</a:t>
            </a:r>
            <a:r>
              <a:rPr lang="zh-CN" altLang="en-US" sz="2600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表示颜色的特性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56335" y="2884805"/>
            <a:ext cx="9340215" cy="398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亮度</a:t>
            </a:r>
            <a:r>
              <a:rPr lang="zh-CN" altLang="en-US" sz="2400" dirty="0"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反映了该颜色的明亮程度。颜色中掺入的白色越多亮度就越大，掺入的黑色越多亮度就越小。 </a:t>
            </a:r>
          </a:p>
          <a:p>
            <a:pPr marL="342900" lvl="0" indent="-342900">
              <a:lnSpc>
                <a:spcPct val="15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色调</a:t>
            </a:r>
            <a:r>
              <a:rPr lang="zh-CN" altLang="en-US" sz="2400" dirty="0"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用于描述纯色(如纯黄色、纯红色)，反映了观察者接收到的主要颜色。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饱和度</a:t>
            </a:r>
            <a:r>
              <a:rPr lang="zh-CN" altLang="en-US" sz="2400" dirty="0"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给出一种纯色被白光稀释的程度的度量，与加入到纯色(色调)中的白光成正比(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由于加入了白光，观察者接收到的不再是某种纯色，而是反应该纯色属性的混合颜色</a:t>
            </a:r>
            <a:r>
              <a:rPr lang="zh-CN" altLang="en-US" sz="2400" dirty="0"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)。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90040" y="1061720"/>
            <a:ext cx="8197215" cy="460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100">
              <a:latin typeface="Times New Roman" panose="02020603050405020304" charset="0"/>
              <a:ea typeface="楷体" panose="02010609060101010101" charset="-122"/>
              <a:cs typeface="Times New Roman" panose="02020603050405020304"/>
            </a:endParaRPr>
          </a:p>
          <a:p>
            <a:pPr marL="426720" indent="-342900" defTabSz="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彩色基础知识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26720" indent="-342900" defTabSz="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sz="3200" b="1" spc="-15" dirty="0">
                <a:solidFill>
                  <a:srgbClr val="EE2B0A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彩色空间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26720" indent="-342900" defTabSz="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伪彩色处理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26720" indent="-342900" defTabSz="0">
              <a:lnSpc>
                <a:spcPct val="100000"/>
              </a:lnSpc>
              <a:spcBef>
                <a:spcPts val="1925"/>
              </a:spcBef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全彩色图像处理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26720" indent="-342900" defTabSz="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彩色变换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26720" indent="-342900" defTabSz="0">
              <a:lnSpc>
                <a:spcPts val="3750"/>
              </a:lnSpc>
              <a:spcBef>
                <a:spcPts val="1925"/>
              </a:spcBef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彩色图像平滑和锐化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06780" y="1275080"/>
            <a:ext cx="9451340" cy="483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彩色空间(也称彩色模型或彩色系统)</a:t>
            </a:r>
          </a:p>
          <a:p>
            <a:pPr marL="12700">
              <a:lnSpc>
                <a:spcPct val="100000"/>
              </a:lnSpc>
            </a:pPr>
            <a:endParaRPr sz="1400">
              <a:latin typeface="Times New Roman" panose="02020603050405020304" charset="0"/>
              <a:cs typeface="Times New Roman" panose="02020603050405020304"/>
            </a:endParaRPr>
          </a:p>
          <a:p>
            <a:pPr marL="909955" lvl="1" indent="-367030" defTabSz="0">
              <a:lnSpc>
                <a:spcPct val="100000"/>
              </a:lnSpc>
              <a:buClr>
                <a:srgbClr val="EE2B0A"/>
              </a:buClr>
              <a:buSzPct val="63000"/>
              <a:buFont typeface="Wingdings" panose="05000000000000000000"/>
              <a:buChar char=""/>
              <a:tabLst>
                <a:tab pos="45339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RGB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54405" lvl="1" indent="-411480" defTabSz="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9000"/>
              <a:buFont typeface="Wingdings" panose="05000000000000000000"/>
              <a:buChar char=""/>
              <a:tabLst>
                <a:tab pos="49784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CMY和CMYK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54405" lvl="1" indent="-411480" defTabSz="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9000"/>
              <a:buFont typeface="Wingdings" panose="05000000000000000000"/>
              <a:buChar char=""/>
              <a:tabLst>
                <a:tab pos="49784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HSI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54405" lvl="1" indent="-411480" defTabSz="0">
              <a:lnSpc>
                <a:spcPct val="100000"/>
              </a:lnSpc>
              <a:spcBef>
                <a:spcPts val="1920"/>
              </a:spcBef>
              <a:buClr>
                <a:srgbClr val="EE2B0A"/>
              </a:buClr>
              <a:buSzPct val="69000"/>
              <a:buFont typeface="Wingdings" panose="05000000000000000000"/>
              <a:buChar char=""/>
              <a:tabLst>
                <a:tab pos="49784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YIQ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54405" lvl="1" indent="-411480" defTabSz="0">
              <a:lnSpc>
                <a:spcPct val="100000"/>
              </a:lnSpc>
              <a:spcBef>
                <a:spcPts val="1925"/>
              </a:spcBef>
              <a:buClr>
                <a:srgbClr val="EE2B0A"/>
              </a:buClr>
              <a:buSzPct val="69000"/>
              <a:buFont typeface="Wingdings" panose="05000000000000000000"/>
              <a:buChar char=""/>
              <a:tabLst>
                <a:tab pos="49784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YUV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54405" lvl="1" indent="-411480" defTabSz="0">
              <a:lnSpc>
                <a:spcPts val="3750"/>
              </a:lnSpc>
              <a:spcBef>
                <a:spcPts val="1920"/>
              </a:spcBef>
              <a:buClr>
                <a:srgbClr val="EE2B0A"/>
              </a:buClr>
              <a:buSzPct val="69000"/>
              <a:buFont typeface="Wingdings" panose="05000000000000000000"/>
              <a:buChar char=""/>
              <a:tabLst>
                <a:tab pos="49784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YCbCr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358403"/>
          <p:cNvSpPr txBox="1"/>
          <p:nvPr/>
        </p:nvSpPr>
        <p:spPr>
          <a:xfrm>
            <a:off x="835660" y="1094740"/>
            <a:ext cx="9568815" cy="518223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fontAlgn="base">
              <a:lnSpc>
                <a:spcPct val="150000"/>
              </a:lnSpc>
              <a:spcBef>
                <a:spcPct val="50000"/>
              </a:spcBef>
            </a:pPr>
            <a:r>
              <a:rPr lang="zh-CN" altLang="en-US" sz="3090" b="1" strike="noStrike" noProof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空间模型可分成两类：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090" b="1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(1)</a:t>
            </a:r>
            <a:r>
              <a:rPr lang="zh-CN" altLang="en-US" sz="3090" b="1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面向诸如彩色监视器、彩色视频摄像机和彩色打印机的硬件设备。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645" b="1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    </a:t>
            </a:r>
            <a:r>
              <a:rPr lang="zh-CN" altLang="en-US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面向硬件设备的彩色模型主要有</a:t>
            </a:r>
            <a:r>
              <a:rPr lang="en-US" altLang="zh-CN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RGB</a:t>
            </a:r>
            <a:r>
              <a:rPr lang="zh-CN" altLang="en-US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模型、</a:t>
            </a:r>
            <a:r>
              <a:rPr lang="en-US" altLang="zh-CN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CMY</a:t>
            </a:r>
            <a:r>
              <a:rPr lang="zh-CN" altLang="en-US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(青、品红、黄)模型和</a:t>
            </a:r>
            <a:r>
              <a:rPr lang="en-US" altLang="zh-CN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CMYK</a:t>
            </a:r>
            <a:r>
              <a:rPr lang="zh-CN" altLang="en-US" sz="309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</a:t>
            </a:r>
            <a:r>
              <a:rPr lang="zh-CN" altLang="en-US" sz="264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青、品红、黄、黑</a:t>
            </a:r>
            <a:r>
              <a:rPr lang="zh-CN" altLang="en-US" sz="309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)模型。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6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RGB</a:t>
            </a:r>
            <a:r>
              <a:rPr lang="zh-CN" altLang="en-US" sz="286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模型主要用于彩色监视器和彩色视频摄像设备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zh-CN" sz="286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CMYK</a:t>
            </a:r>
            <a:r>
              <a:rPr lang="zh-CN" altLang="en-US" sz="2865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主要用于彩色打印机。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358403"/>
          <p:cNvSpPr txBox="1"/>
          <p:nvPr/>
        </p:nvSpPr>
        <p:spPr>
          <a:xfrm>
            <a:off x="941705" y="1104265"/>
            <a:ext cx="9452610" cy="221107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3090" b="1" dirty="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(2)面向彩色动画图形创作等的彩色处理应用 </a:t>
            </a:r>
          </a:p>
          <a:p>
            <a:pPr lvl="0" inden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2645" dirty="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面向彩色处理应用的模型主要是HSI模型(hue-saturation-intensity，即色调、亮度和饱和度)。 也是典型的色彩处理方法之一。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214027"/>
          <p:cNvGrpSpPr/>
          <p:nvPr/>
        </p:nvGrpSpPr>
        <p:grpSpPr>
          <a:xfrm>
            <a:off x="1597025" y="2054225"/>
            <a:ext cx="6334125" cy="3241785"/>
            <a:chOff x="612" y="1207"/>
            <a:chExt cx="3311" cy="1485"/>
          </a:xfrm>
        </p:grpSpPr>
        <p:sp>
          <p:nvSpPr>
            <p:cNvPr id="21506" name="直接连接符 214028"/>
            <p:cNvSpPr/>
            <p:nvPr/>
          </p:nvSpPr>
          <p:spPr>
            <a:xfrm>
              <a:off x="1645" y="1654"/>
              <a:ext cx="9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07" name="直接连接符 214029"/>
            <p:cNvSpPr/>
            <p:nvPr/>
          </p:nvSpPr>
          <p:spPr>
            <a:xfrm>
              <a:off x="1645" y="1654"/>
              <a:ext cx="0" cy="8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08" name="直接连接符 214030"/>
            <p:cNvSpPr/>
            <p:nvPr/>
          </p:nvSpPr>
          <p:spPr>
            <a:xfrm>
              <a:off x="1645" y="2518"/>
              <a:ext cx="9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09" name="直接连接符 214031"/>
            <p:cNvSpPr/>
            <p:nvPr/>
          </p:nvSpPr>
          <p:spPr>
            <a:xfrm>
              <a:off x="2557" y="1654"/>
              <a:ext cx="0" cy="8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0" name="直接连接符 214032"/>
            <p:cNvSpPr/>
            <p:nvPr/>
          </p:nvSpPr>
          <p:spPr>
            <a:xfrm flipV="1">
              <a:off x="1645" y="2326"/>
              <a:ext cx="288" cy="19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1" name="直接连接符 214033"/>
            <p:cNvSpPr/>
            <p:nvPr/>
          </p:nvSpPr>
          <p:spPr>
            <a:xfrm flipV="1">
              <a:off x="2557" y="1462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2" name="直接连接符 214034"/>
            <p:cNvSpPr/>
            <p:nvPr/>
          </p:nvSpPr>
          <p:spPr>
            <a:xfrm flipV="1">
              <a:off x="1645" y="1462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3" name="直接连接符 214035"/>
            <p:cNvSpPr/>
            <p:nvPr/>
          </p:nvSpPr>
          <p:spPr>
            <a:xfrm flipV="1">
              <a:off x="2557" y="2326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4" name="直接连接符 214036"/>
            <p:cNvSpPr/>
            <p:nvPr/>
          </p:nvSpPr>
          <p:spPr>
            <a:xfrm>
              <a:off x="1933" y="1462"/>
              <a:ext cx="9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5" name="直接连接符 214037"/>
            <p:cNvSpPr/>
            <p:nvPr/>
          </p:nvSpPr>
          <p:spPr>
            <a:xfrm>
              <a:off x="1933" y="2326"/>
              <a:ext cx="912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6" name="直接连接符 214038"/>
            <p:cNvSpPr/>
            <p:nvPr/>
          </p:nvSpPr>
          <p:spPr>
            <a:xfrm>
              <a:off x="1933" y="1462"/>
              <a:ext cx="0" cy="86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7" name="直接连接符 214039"/>
            <p:cNvSpPr/>
            <p:nvPr/>
          </p:nvSpPr>
          <p:spPr>
            <a:xfrm>
              <a:off x="2845" y="1462"/>
              <a:ext cx="0" cy="8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8" name="直接连接符 214040"/>
            <p:cNvSpPr/>
            <p:nvPr/>
          </p:nvSpPr>
          <p:spPr>
            <a:xfrm flipV="1">
              <a:off x="1933" y="1654"/>
              <a:ext cx="624" cy="6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9" name="文本框 214041"/>
            <p:cNvSpPr txBox="1"/>
            <p:nvPr/>
          </p:nvSpPr>
          <p:spPr>
            <a:xfrm>
              <a:off x="2413" y="2518"/>
              <a:ext cx="1057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rgbClr val="FFC000"/>
                  </a:solidFill>
                  <a:latin typeface="Times New Roman" panose="02020603050405020304" charset="0"/>
                  <a:ea typeface="华文细黑" pitchFamily="2" charset="-122"/>
                </a:rPr>
                <a:t>黄</a:t>
              </a:r>
              <a:r>
                <a:rPr lang="en-US" altLang="zh-CN" sz="1765" b="1">
                  <a:solidFill>
                    <a:srgbClr val="FFC000"/>
                  </a:solidFill>
                  <a:latin typeface="Times New Roman" panose="02020603050405020304" charset="0"/>
                  <a:ea typeface="华文细黑" pitchFamily="2" charset="-122"/>
                </a:rPr>
                <a:t>(255,255,0)</a:t>
              </a:r>
            </a:p>
          </p:txBody>
        </p:sp>
        <p:sp>
          <p:nvSpPr>
            <p:cNvPr id="21520" name="文本框 214042"/>
            <p:cNvSpPr txBox="1"/>
            <p:nvPr/>
          </p:nvSpPr>
          <p:spPr>
            <a:xfrm>
              <a:off x="1978" y="2134"/>
              <a:ext cx="624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latin typeface="Times New Roman" panose="02020603050405020304" charset="0"/>
                  <a:ea typeface="华文细黑" pitchFamily="2" charset="-122"/>
                </a:rPr>
                <a:t>黑</a:t>
              </a:r>
              <a:r>
                <a:rPr lang="en-US" altLang="zh-CN" sz="1765" b="1">
                  <a:latin typeface="Times New Roman" panose="02020603050405020304" charset="0"/>
                  <a:ea typeface="华文细黑" pitchFamily="2" charset="-122"/>
                </a:rPr>
                <a:t>(0,0,0)</a:t>
              </a:r>
            </a:p>
          </p:txBody>
        </p:sp>
        <p:sp>
          <p:nvSpPr>
            <p:cNvPr id="21521" name="文本框 214043"/>
            <p:cNvSpPr txBox="1"/>
            <p:nvPr/>
          </p:nvSpPr>
          <p:spPr>
            <a:xfrm>
              <a:off x="2893" y="2194"/>
              <a:ext cx="985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rgbClr val="00CC00"/>
                  </a:solidFill>
                  <a:latin typeface="Times New Roman" panose="02020603050405020304" charset="0"/>
                  <a:ea typeface="华文细黑" pitchFamily="2" charset="-122"/>
                </a:rPr>
                <a:t>绿</a:t>
              </a:r>
              <a:r>
                <a:rPr lang="en-US" altLang="zh-CN" sz="1765" b="1">
                  <a:solidFill>
                    <a:srgbClr val="00CC00"/>
                  </a:solidFill>
                  <a:latin typeface="Times New Roman" panose="02020603050405020304" charset="0"/>
                  <a:ea typeface="华文细黑" pitchFamily="2" charset="-122"/>
                </a:rPr>
                <a:t>(0,255,0)</a:t>
              </a:r>
            </a:p>
          </p:txBody>
        </p:sp>
        <p:sp>
          <p:nvSpPr>
            <p:cNvPr id="21522" name="文本框 214044"/>
            <p:cNvSpPr txBox="1"/>
            <p:nvPr/>
          </p:nvSpPr>
          <p:spPr>
            <a:xfrm>
              <a:off x="2893" y="1312"/>
              <a:ext cx="1030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chemeClr val="hlink"/>
                  </a:solidFill>
                  <a:latin typeface="Times New Roman" panose="02020603050405020304" charset="0"/>
                  <a:ea typeface="华文细黑" pitchFamily="2" charset="-122"/>
                </a:rPr>
                <a:t>青</a:t>
              </a:r>
              <a:r>
                <a:rPr lang="en-US" altLang="zh-CN" sz="1765" b="1">
                  <a:solidFill>
                    <a:schemeClr val="hlink"/>
                  </a:solidFill>
                  <a:latin typeface="Times New Roman" panose="02020603050405020304" charset="0"/>
                  <a:ea typeface="华文细黑" pitchFamily="2" charset="-122"/>
                </a:rPr>
                <a:t>(0,255,255)</a:t>
              </a:r>
            </a:p>
          </p:txBody>
        </p:sp>
        <p:sp>
          <p:nvSpPr>
            <p:cNvPr id="21523" name="文本框 214045"/>
            <p:cNvSpPr txBox="1"/>
            <p:nvPr/>
          </p:nvSpPr>
          <p:spPr>
            <a:xfrm>
              <a:off x="1837" y="1207"/>
              <a:ext cx="862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rgbClr val="0033CC"/>
                  </a:solidFill>
                  <a:latin typeface="Times New Roman" panose="02020603050405020304" charset="0"/>
                  <a:ea typeface="华文细黑" pitchFamily="2" charset="-122"/>
                </a:rPr>
                <a:t>蓝</a:t>
              </a:r>
              <a:r>
                <a:rPr lang="en-US" altLang="zh-CN" sz="1765" b="1">
                  <a:solidFill>
                    <a:srgbClr val="0033CC"/>
                  </a:solidFill>
                  <a:latin typeface="Times New Roman" panose="02020603050405020304" charset="0"/>
                  <a:ea typeface="华文细黑" pitchFamily="2" charset="-122"/>
                </a:rPr>
                <a:t>(0,0,255)</a:t>
              </a:r>
            </a:p>
          </p:txBody>
        </p:sp>
        <p:sp>
          <p:nvSpPr>
            <p:cNvPr id="21524" name="文本框 214046"/>
            <p:cNvSpPr txBox="1"/>
            <p:nvPr/>
          </p:nvSpPr>
          <p:spPr>
            <a:xfrm>
              <a:off x="612" y="1515"/>
              <a:ext cx="1011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rgbClr val="FF00FF"/>
                  </a:solidFill>
                  <a:latin typeface="Times New Roman" panose="02020603050405020304" charset="0"/>
                  <a:ea typeface="华文细黑" pitchFamily="2" charset="-122"/>
                </a:rPr>
                <a:t>品红</a:t>
              </a:r>
              <a:r>
                <a:rPr lang="en-US" altLang="zh-CN" sz="1765" b="1">
                  <a:solidFill>
                    <a:srgbClr val="FF00FF"/>
                  </a:solidFill>
                  <a:latin typeface="Times New Roman" panose="02020603050405020304" charset="0"/>
                  <a:ea typeface="华文细黑" pitchFamily="2" charset="-122"/>
                </a:rPr>
                <a:t>(255,0,255)</a:t>
              </a:r>
            </a:p>
          </p:txBody>
        </p:sp>
        <p:sp>
          <p:nvSpPr>
            <p:cNvPr id="21525" name="文本框 214047"/>
            <p:cNvSpPr txBox="1"/>
            <p:nvPr/>
          </p:nvSpPr>
          <p:spPr>
            <a:xfrm>
              <a:off x="2605" y="1564"/>
              <a:ext cx="1228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latin typeface="Times New Roman" panose="02020603050405020304" charset="0"/>
                  <a:ea typeface="华文细黑" pitchFamily="2" charset="-122"/>
                </a:rPr>
                <a:t>白</a:t>
              </a:r>
              <a:r>
                <a:rPr lang="en-US" altLang="zh-CN" sz="1765" b="1">
                  <a:latin typeface="Times New Roman" panose="02020603050405020304" charset="0"/>
                  <a:ea typeface="华文细黑" pitchFamily="2" charset="-122"/>
                </a:rPr>
                <a:t>(255,255,255)</a:t>
              </a:r>
            </a:p>
          </p:txBody>
        </p:sp>
        <p:sp>
          <p:nvSpPr>
            <p:cNvPr id="21526" name="文本框 214048"/>
            <p:cNvSpPr txBox="1"/>
            <p:nvPr/>
          </p:nvSpPr>
          <p:spPr>
            <a:xfrm>
              <a:off x="884" y="2377"/>
              <a:ext cx="890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1765" b="1" dirty="0">
                  <a:solidFill>
                    <a:srgbClr val="FF0000"/>
                  </a:solidFill>
                  <a:latin typeface="Times New Roman" panose="02020603050405020304" charset="0"/>
                  <a:ea typeface="华文细黑" pitchFamily="2" charset="-122"/>
                </a:rPr>
                <a:t>红</a:t>
              </a:r>
              <a:r>
                <a:rPr lang="en-US" altLang="zh-CN" sz="1765" b="1">
                  <a:solidFill>
                    <a:srgbClr val="FF0000"/>
                  </a:solidFill>
                  <a:latin typeface="Times New Roman" panose="02020603050405020304" charset="0"/>
                  <a:ea typeface="华文细黑" pitchFamily="2" charset="-122"/>
                </a:rPr>
                <a:t>(255,0,0)</a:t>
              </a:r>
            </a:p>
          </p:txBody>
        </p:sp>
        <p:sp>
          <p:nvSpPr>
            <p:cNvPr id="21527" name="椭圆 214049"/>
            <p:cNvSpPr/>
            <p:nvPr/>
          </p:nvSpPr>
          <p:spPr>
            <a:xfrm>
              <a:off x="1610" y="2449"/>
              <a:ext cx="91" cy="91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 algn="ctr">
                <a:buClr>
                  <a:srgbClr val="000000"/>
                </a:buClr>
              </a:pPr>
              <a:endParaRPr lang="ja-JP" altLang="en-US" sz="1985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28" name="椭圆 214050"/>
            <p:cNvSpPr/>
            <p:nvPr/>
          </p:nvSpPr>
          <p:spPr>
            <a:xfrm>
              <a:off x="1610" y="1587"/>
              <a:ext cx="91" cy="91"/>
            </a:xfrm>
            <a:prstGeom prst="ellipse">
              <a:avLst/>
            </a:prstGeom>
            <a:solidFill>
              <a:srgbClr val="FF9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29" name="椭圆 214051"/>
            <p:cNvSpPr/>
            <p:nvPr/>
          </p:nvSpPr>
          <p:spPr>
            <a:xfrm>
              <a:off x="1882" y="1406"/>
              <a:ext cx="91" cy="91"/>
            </a:xfrm>
            <a:prstGeom prst="ellipse">
              <a:avLst/>
            </a:prstGeom>
            <a:solidFill>
              <a:srgbClr val="0066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30" name="椭圆 214052"/>
            <p:cNvSpPr/>
            <p:nvPr/>
          </p:nvSpPr>
          <p:spPr>
            <a:xfrm>
              <a:off x="2517" y="2449"/>
              <a:ext cx="91" cy="91"/>
            </a:xfrm>
            <a:prstGeom prst="ellipse">
              <a:avLst/>
            </a:prstGeom>
            <a:solidFill>
              <a:srgbClr val="FF66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31" name="椭圆 214053"/>
            <p:cNvSpPr/>
            <p:nvPr/>
          </p:nvSpPr>
          <p:spPr>
            <a:xfrm>
              <a:off x="2789" y="2268"/>
              <a:ext cx="91" cy="91"/>
            </a:xfrm>
            <a:prstGeom prst="ellipse">
              <a:avLst/>
            </a:prstGeom>
            <a:solidFill>
              <a:srgbClr val="00CC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32" name="椭圆 214054"/>
            <p:cNvSpPr/>
            <p:nvPr/>
          </p:nvSpPr>
          <p:spPr>
            <a:xfrm>
              <a:off x="1901" y="2268"/>
              <a:ext cx="91" cy="91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33" name="椭圆 214055"/>
            <p:cNvSpPr/>
            <p:nvPr/>
          </p:nvSpPr>
          <p:spPr>
            <a:xfrm>
              <a:off x="2789" y="1406"/>
              <a:ext cx="91" cy="91"/>
            </a:xfrm>
            <a:prstGeom prst="ellipse">
              <a:avLst/>
            </a:prstGeom>
            <a:solidFill>
              <a:srgbClr val="0099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1534" name="椭圆 214056"/>
            <p:cNvSpPr/>
            <p:nvPr/>
          </p:nvSpPr>
          <p:spPr>
            <a:xfrm>
              <a:off x="2517" y="1605"/>
              <a:ext cx="91" cy="91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pic>
        <p:nvPicPr>
          <p:cNvPr id="214059" name="图片 214058" descr="未命名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15" y="4457700"/>
            <a:ext cx="3702050" cy="28949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0"/>
                                        <p:tgtEl>
                                          <p:spTgt spid="21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5660" y="1898015"/>
            <a:ext cx="9607550" cy="2082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RGB555：16位的RGB格式，各分量都用5位表示，剩下的一位不用。是一种早期的图像表达模式。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 sz="700">
              <a:latin typeface="Times New Roman" panose="02020603050405020304" charset="0"/>
              <a:ea typeface="楷体" panose="02010609060101010101" charset="-122"/>
            </a:endParaRP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        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高字节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  <a:cs typeface="Arial" panose="020B0604020202020204" pitchFamily="34" charset="0"/>
              </a:rPr>
              <a:t>→</a:t>
            </a:r>
            <a:r>
              <a:rPr lang="zh-CN" altLang="en-US" sz="2400">
                <a:latin typeface="Times New Roman" panose="02020603050405020304" charset="0"/>
                <a:ea typeface="楷体" panose="02010609060101010101" charset="-122"/>
              </a:rPr>
              <a:t> 低字节</a:t>
            </a: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2400" b="1">
                <a:latin typeface="Times New Roman" panose="02020603050405020304" charset="0"/>
                <a:ea typeface="楷体" panose="02010609060101010101" charset="-122"/>
              </a:rPr>
              <a:t>X   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RRRRR           </a:t>
            </a:r>
            <a:r>
              <a:rPr lang="zh-CN" altLang="en-US" sz="24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GGGGG                      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BBBBB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2357"/>
          <a:stretch>
            <a:fillRect/>
          </a:stretch>
        </p:blipFill>
        <p:spPr>
          <a:xfrm>
            <a:off x="1692275" y="3990975"/>
            <a:ext cx="8804910" cy="1875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6" name="组合 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6" y="1270"/>
            <a:ext cx="5801996" cy="7560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35660" y="1248410"/>
            <a:ext cx="522986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5660" y="1898015"/>
            <a:ext cx="9607550" cy="2466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2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RGB5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6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5：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sym typeface="+mn-ea"/>
              </a:rPr>
              <a:t>也是16位的RGB格式，但是R占用5位，G占用6位，B占用5位。</a:t>
            </a:r>
            <a:endParaRPr lang="zh-CN" altLang="en-US" sz="2600">
              <a:latin typeface="Times New Roman" panose="02020603050405020304" charset="0"/>
              <a:ea typeface="楷体" panose="02010609060101010101" charset="-122"/>
            </a:endParaRP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        高字节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cs typeface="Arial" panose="020B0604020202020204" pitchFamily="34" charset="0"/>
              </a:rPr>
              <a:t>→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 低字节</a:t>
            </a: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sz="2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zh-CN" altLang="en-US" sz="2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RRRR</a:t>
            </a:r>
            <a:r>
              <a:rPr lang="zh-CN" altLang="en-US" sz="2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G</a:t>
            </a:r>
            <a:r>
              <a:rPr lang="zh-CN" altLang="en-US" sz="2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GGGGG</a:t>
            </a:r>
            <a:r>
              <a:rPr lang="zh-CN" altLang="en-US" sz="26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BBBBB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 sz="2600">
              <a:latin typeface="Times New Roman" panose="02020603050405020304" charset="0"/>
              <a:ea typeface="楷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3963035"/>
            <a:ext cx="8493760" cy="1891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58215" y="1094740"/>
            <a:ext cx="7876540" cy="460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83820" defTabSz="0">
              <a:lnSpc>
                <a:spcPct val="100000"/>
              </a:lnSpc>
              <a:tabLst>
                <a:tab pos="450850" algn="l"/>
              </a:tabLst>
            </a:pPr>
            <a:r>
              <a:rPr sz="200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彩色基础知识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彩色空间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伪彩色处理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全彩色图像处理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彩色变换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彩色图像平滑和锐化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445" y="1270"/>
            <a:ext cx="6594475" cy="7560310"/>
            <a:chOff x="1232" y="4"/>
            <a:chExt cx="10385" cy="11906"/>
          </a:xfrm>
        </p:grpSpPr>
        <p:grpSp>
          <p:nvGrpSpPr>
            <p:cNvPr id="4" name="组合 3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8040" y="1898015"/>
            <a:ext cx="9615170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RGB24：24位的RGB格式，各分量占用8位，取值范围为0-255。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None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目前典型的计算机</a:t>
            </a:r>
            <a:r>
              <a:rPr lang="en-US" altLang="zh-CN" sz="2600">
                <a:latin typeface="Times New Roman" panose="02020603050405020304" charset="0"/>
                <a:ea typeface="楷体" panose="02010609060101010101" charset="-122"/>
              </a:rPr>
              <a:t>RGB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彩色图像处理模式。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938" t="12085" r="3330" b="18641"/>
          <a:stretch>
            <a:fillRect/>
          </a:stretch>
        </p:blipFill>
        <p:spPr>
          <a:xfrm>
            <a:off x="843870" y="3171825"/>
            <a:ext cx="9760629" cy="1692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8040" y="1898015"/>
            <a:ext cx="9615170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4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RGB32：32位的RGB格式，各分量占用8位，剩下的8位作Alpha通道或者不用。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4214" t="9602" r="3997" b="11666"/>
          <a:stretch>
            <a:fillRect/>
          </a:stretch>
        </p:blipFill>
        <p:spPr>
          <a:xfrm>
            <a:off x="1907540" y="2939415"/>
            <a:ext cx="8528685" cy="342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5" name="矩形 214057"/>
          <p:cNvSpPr/>
          <p:nvPr/>
        </p:nvSpPr>
        <p:spPr>
          <a:xfrm>
            <a:off x="828040" y="1248410"/>
            <a:ext cx="5237480" cy="6496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buClr>
                <a:srgbClr val="000000"/>
              </a:buClr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32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32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色系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5660" y="1898015"/>
            <a:ext cx="9607550" cy="4366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RGB555：16位的RGB格式，各分量都用5位表示，剩下的一位不用。</a:t>
            </a: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        高字节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  <a:cs typeface="Arial" panose="020B0604020202020204" pitchFamily="34" charset="0"/>
              </a:rPr>
              <a:t>→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 低字节</a:t>
            </a:r>
          </a:p>
          <a:p>
            <a:pPr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2600" b="1">
                <a:latin typeface="Times New Roman" panose="02020603050405020304" charset="0"/>
                <a:ea typeface="楷体" panose="02010609060101010101" charset="-122"/>
              </a:rPr>
              <a:t>X</a:t>
            </a:r>
            <a:r>
              <a:rPr lang="zh-CN" altLang="en-US" sz="2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RRRRR</a:t>
            </a:r>
            <a:r>
              <a:rPr lang="zh-CN" altLang="en-US" sz="2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</a:rPr>
              <a:t>GGGGG</a:t>
            </a:r>
            <a:r>
              <a:rPr lang="zh-CN" altLang="en-US" sz="2600" b="1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BBBBB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RGB565：也是16位的RGB格式，但是R占用5位，G占用6位，B占用5位。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RGB24：24位的RGB格式，各分量占用8位，取值范围为0-255。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RGB32：32位的RGB格式，各分量占用8位，剩下的8位作Alpha通道或者不用。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259076"/>
          <p:cNvSpPr txBox="1"/>
          <p:nvPr/>
        </p:nvSpPr>
        <p:spPr>
          <a:xfrm>
            <a:off x="907415" y="1881505"/>
            <a:ext cx="9667240" cy="29159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en-US" altLang="zh-CN" sz="3090">
                <a:latin typeface="Times New Roman" panose="02020603050405020304" charset="0"/>
                <a:ea typeface="黑体" panose="02010609060101010101" pitchFamily="2" charset="-122"/>
              </a:rPr>
              <a:t>    HSI</a:t>
            </a:r>
            <a:r>
              <a:rPr lang="zh-CN" altLang="en-US" sz="3090" dirty="0">
                <a:latin typeface="Times New Roman" panose="02020603050405020304" charset="0"/>
                <a:ea typeface="黑体" panose="02010609060101010101" pitchFamily="2" charset="-122"/>
              </a:rPr>
              <a:t>(</a:t>
            </a:r>
            <a:r>
              <a:rPr lang="en-US" altLang="zh-CN" sz="3090">
                <a:latin typeface="Times New Roman" panose="02020603050405020304" charset="0"/>
                <a:ea typeface="黑体" panose="02010609060101010101" pitchFamily="2" charset="-122"/>
              </a:rPr>
              <a:t>hue-saturation-intensity</a:t>
            </a:r>
            <a:r>
              <a:rPr lang="zh-CN" altLang="en-US" sz="3090" dirty="0">
                <a:latin typeface="Times New Roman" panose="02020603050405020304" charset="0"/>
                <a:ea typeface="黑体" panose="02010609060101010101" pitchFamily="2" charset="-122"/>
              </a:rPr>
              <a:t>)彩色模型比较适合于人用</a:t>
            </a:r>
            <a:r>
              <a:rPr lang="zh-CN" altLang="en-US" sz="3090" b="1" dirty="0">
                <a:latin typeface="Times New Roman" panose="02020603050405020304" charset="0"/>
                <a:ea typeface="黑体" panose="02010609060101010101" pitchFamily="2" charset="-122"/>
              </a:rPr>
              <a:t>色调(</a:t>
            </a:r>
            <a:r>
              <a:rPr lang="en-US" altLang="zh-CN" sz="3090" b="1">
                <a:latin typeface="Times New Roman" panose="02020603050405020304" charset="0"/>
                <a:ea typeface="黑体" panose="02010609060101010101" pitchFamily="2" charset="-122"/>
              </a:rPr>
              <a:t>H</a:t>
            </a:r>
            <a:r>
              <a:rPr lang="zh-CN" altLang="en-US" sz="3090" b="1" dirty="0">
                <a:latin typeface="Times New Roman" panose="02020603050405020304" charset="0"/>
                <a:ea typeface="黑体" panose="02010609060101010101" pitchFamily="2" charset="-122"/>
              </a:rPr>
              <a:t>)、饱和度(</a:t>
            </a:r>
            <a:r>
              <a:rPr lang="en-US" altLang="zh-CN" sz="3090" b="1">
                <a:latin typeface="Times New Roman" panose="02020603050405020304" charset="0"/>
                <a:ea typeface="黑体" panose="02010609060101010101" pitchFamily="2" charset="-122"/>
              </a:rPr>
              <a:t>S</a:t>
            </a:r>
            <a:r>
              <a:rPr lang="zh-CN" altLang="en-US" sz="3090" b="1" dirty="0">
                <a:latin typeface="Times New Roman" panose="02020603050405020304" charset="0"/>
                <a:ea typeface="黑体" panose="02010609060101010101" pitchFamily="2" charset="-122"/>
              </a:rPr>
              <a:t>)和亮度(</a:t>
            </a:r>
            <a:r>
              <a:rPr lang="en-US" altLang="zh-CN" sz="3090" b="1">
                <a:latin typeface="Times New Roman" panose="02020603050405020304" charset="0"/>
                <a:ea typeface="黑体" panose="02010609060101010101" pitchFamily="2" charset="-122"/>
              </a:rPr>
              <a:t>I</a:t>
            </a:r>
            <a:r>
              <a:rPr lang="zh-CN" altLang="en-US" sz="3090" b="1" dirty="0">
                <a:latin typeface="Times New Roman" panose="02020603050405020304" charset="0"/>
                <a:ea typeface="黑体" panose="02010609060101010101" pitchFamily="2" charset="-122"/>
              </a:rPr>
              <a:t>)</a:t>
            </a:r>
            <a:r>
              <a:rPr lang="zh-CN" altLang="en-US" sz="3090" dirty="0">
                <a:latin typeface="Times New Roman" panose="02020603050405020304" charset="0"/>
                <a:ea typeface="黑体" panose="02010609060101010101" pitchFamily="2" charset="-122"/>
              </a:rPr>
              <a:t>描述被观察物体颜色的解释，对于开发基于彩色描述的图像处理方法是一个理想的工具。 </a:t>
            </a:r>
            <a:endParaRPr lang="en-US" altLang="zh-CN" sz="309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  <p:sp>
        <p:nvSpPr>
          <p:cNvPr id="23554" name="文本框 259077"/>
          <p:cNvSpPr txBox="1"/>
          <p:nvPr/>
        </p:nvSpPr>
        <p:spPr>
          <a:xfrm>
            <a:off x="908050" y="1252220"/>
            <a:ext cx="779462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297994"/>
          <p:cNvSpPr/>
          <p:nvPr/>
        </p:nvSpPr>
        <p:spPr>
          <a:xfrm>
            <a:off x="826135" y="1881505"/>
            <a:ext cx="9345930" cy="1563370"/>
          </a:xfrm>
          <a:prstGeom prst="rect">
            <a:avLst/>
          </a:prstGeom>
          <a:noFill/>
          <a:ln w="38100">
            <a:noFill/>
          </a:ln>
        </p:spPr>
        <p:txBody>
          <a:bodyPr anchor="t"/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charset="0"/>
                <a:ea typeface="楷体" panose="02010609060101010101" charset="-122"/>
              </a:rPr>
              <a:t>I</a:t>
            </a:r>
            <a:r>
              <a:rPr lang="en-US" altLang="zh-CN" sz="2800" b="1">
                <a:solidFill>
                  <a:schemeClr val="bg2"/>
                </a:solidFill>
                <a:latin typeface="Times New Roman" panose="02020603050405020304" charset="0"/>
                <a:ea typeface="楷体" panose="02010609060101010101" charset="-12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表示光照强度或称为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亮度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，它确定了像素的整体亮度，而不管其颜色是什么。</a:t>
            </a:r>
          </a:p>
        </p:txBody>
      </p:sp>
      <p:sp>
        <p:nvSpPr>
          <p:cNvPr id="297996" name="矩形 297995"/>
          <p:cNvSpPr/>
          <p:nvPr/>
        </p:nvSpPr>
        <p:spPr>
          <a:xfrm>
            <a:off x="3134885" y="3553654"/>
            <a:ext cx="5796434" cy="8735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lvl="0" indent="0"/>
            <a:endParaRPr lang="zh-CN" altLang="en-US" sz="1985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97997" name="文本框 297996"/>
          <p:cNvSpPr txBox="1"/>
          <p:nvPr/>
        </p:nvSpPr>
        <p:spPr>
          <a:xfrm>
            <a:off x="4393794" y="4506013"/>
            <a:ext cx="4049276" cy="495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50000"/>
              </a:spcBef>
              <a:buClr>
                <a:srgbClr val="000000"/>
              </a:buClr>
            </a:pPr>
            <a:r>
              <a:rPr lang="en-US" altLang="zh-CN" sz="2645">
                <a:latin typeface="Times New Roman" panose="02020603050405020304" charset="0"/>
                <a:ea typeface="宋体" panose="02010600030101010101" pitchFamily="2" charset="-122"/>
              </a:rPr>
              <a:t>I:    </a:t>
            </a:r>
            <a:r>
              <a:rPr lang="zh-CN" altLang="en-US" sz="2645" b="1" dirty="0">
                <a:latin typeface="Times New Roman" panose="02020603050405020304" charset="0"/>
                <a:ea typeface="黑体" panose="02010609060101010101" pitchFamily="2" charset="-122"/>
              </a:rPr>
              <a:t>小        大</a:t>
            </a:r>
          </a:p>
        </p:txBody>
      </p:sp>
      <p:sp>
        <p:nvSpPr>
          <p:cNvPr id="297998" name="直接连接符 297997"/>
          <p:cNvSpPr/>
          <p:nvPr/>
        </p:nvSpPr>
        <p:spPr>
          <a:xfrm>
            <a:off x="5475980" y="4753663"/>
            <a:ext cx="397399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grpSp>
        <p:nvGrpSpPr>
          <p:cNvPr id="299014" name="组合 299013"/>
          <p:cNvGrpSpPr/>
          <p:nvPr/>
        </p:nvGrpSpPr>
        <p:grpSpPr>
          <a:xfrm>
            <a:off x="3134885" y="6328450"/>
            <a:ext cx="5813940" cy="717770"/>
            <a:chOff x="1383" y="2840"/>
            <a:chExt cx="2722" cy="1361"/>
          </a:xfrm>
        </p:grpSpPr>
        <p:sp>
          <p:nvSpPr>
            <p:cNvPr id="24584" name="矩形 299014"/>
            <p:cNvSpPr/>
            <p:nvPr/>
          </p:nvSpPr>
          <p:spPr>
            <a:xfrm>
              <a:off x="2744" y="2840"/>
              <a:ext cx="1361" cy="136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76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4585" name="矩形 299015"/>
            <p:cNvSpPr/>
            <p:nvPr/>
          </p:nvSpPr>
          <p:spPr>
            <a:xfrm>
              <a:off x="1383" y="2840"/>
              <a:ext cx="1361" cy="1361"/>
            </a:xfrm>
            <a:prstGeom prst="rect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3300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76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9017" name="组合 299016"/>
          <p:cNvGrpSpPr/>
          <p:nvPr/>
        </p:nvGrpSpPr>
        <p:grpSpPr>
          <a:xfrm>
            <a:off x="3136155" y="5000987"/>
            <a:ext cx="5813940" cy="845569"/>
            <a:chOff x="1020" y="1207"/>
            <a:chExt cx="2721" cy="1361"/>
          </a:xfrm>
        </p:grpSpPr>
        <p:sp>
          <p:nvSpPr>
            <p:cNvPr id="24587" name="矩形 299017"/>
            <p:cNvSpPr/>
            <p:nvPr/>
          </p:nvSpPr>
          <p:spPr>
            <a:xfrm>
              <a:off x="1020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76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4588" name="矩形 299018"/>
            <p:cNvSpPr/>
            <p:nvPr/>
          </p:nvSpPr>
          <p:spPr>
            <a:xfrm>
              <a:off x="2381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FFFFFF"/>
                </a:gs>
              </a:gsLst>
              <a:lin ang="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76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3554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亮度分量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90199"/>
          <p:cNvSpPr/>
          <p:nvPr/>
        </p:nvSpPr>
        <p:spPr>
          <a:xfrm>
            <a:off x="828675" y="1967865"/>
            <a:ext cx="9728200" cy="1985010"/>
          </a:xfrm>
          <a:prstGeom prst="rect">
            <a:avLst/>
          </a:prstGeom>
          <a:noFill/>
          <a:ln w="38100">
            <a:noFill/>
          </a:ln>
        </p:spPr>
        <p:txBody>
          <a:bodyPr anchor="t"/>
          <a:lstStyle/>
          <a:p>
            <a:pPr marL="342900" lvl="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charset="0"/>
                <a:ea typeface="楷体" panose="02010609060101010101" charset="-122"/>
              </a:rPr>
              <a:t>H</a:t>
            </a:r>
            <a:r>
              <a:rPr lang="zh-CN" altLang="en-US" sz="2800" b="1">
                <a:latin typeface="Times New Roman" panose="02020603050405020304" charset="0"/>
                <a:ea typeface="楷体" panose="02010609060101010101" charset="-122"/>
              </a:rPr>
              <a:t>：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表示</a:t>
            </a: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charset="0"/>
                <a:ea typeface="楷体" panose="02010609060101010101" charset="-122"/>
                <a:hlinkClick r:id="rId2" action="ppaction://hlinksldjump"/>
              </a:rPr>
              <a:t>色度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，由角度表示。反映了该颜色最接近什么样的光谱波长。</a:t>
            </a: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0</a:t>
            </a:r>
            <a:r>
              <a:rPr lang="en-US" altLang="zh-CN" sz="2800" b="1" baseline="30000">
                <a:latin typeface="Times New Roman" panose="02020603050405020304" charset="0"/>
                <a:ea typeface="楷体" panose="02010609060101010101" charset="-122"/>
              </a:rPr>
              <a:t>o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为红色，</a:t>
            </a: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120</a:t>
            </a:r>
            <a:r>
              <a:rPr lang="en-US" altLang="zh-CN" sz="2800" b="1" baseline="30000">
                <a:latin typeface="Times New Roman" panose="02020603050405020304" charset="0"/>
                <a:ea typeface="楷体" panose="02010609060101010101" charset="-122"/>
              </a:rPr>
              <a:t>o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绿色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，</a:t>
            </a: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240</a:t>
            </a:r>
            <a:r>
              <a:rPr lang="en-US" altLang="zh-CN" sz="2800" b="1" baseline="30000">
                <a:latin typeface="Times New Roman" panose="02020603050405020304" charset="0"/>
                <a:ea typeface="楷体" panose="02010609060101010101" charset="-122"/>
              </a:rPr>
              <a:t>o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为蓝色。</a:t>
            </a:r>
          </a:p>
        </p:txBody>
      </p:sp>
      <p:grpSp>
        <p:nvGrpSpPr>
          <p:cNvPr id="90231" name="组合 90230"/>
          <p:cNvGrpSpPr/>
          <p:nvPr/>
        </p:nvGrpSpPr>
        <p:grpSpPr>
          <a:xfrm>
            <a:off x="2330314" y="4497445"/>
            <a:ext cx="6113304" cy="2380897"/>
            <a:chOff x="1157" y="2524"/>
            <a:chExt cx="3492" cy="1360"/>
          </a:xfrm>
        </p:grpSpPr>
        <p:grpSp>
          <p:nvGrpSpPr>
            <p:cNvPr id="25603" name="组合 90200"/>
            <p:cNvGrpSpPr/>
            <p:nvPr/>
          </p:nvGrpSpPr>
          <p:grpSpPr>
            <a:xfrm>
              <a:off x="1157" y="2524"/>
              <a:ext cx="1360" cy="1360"/>
              <a:chOff x="2304" y="2979"/>
              <a:chExt cx="1056" cy="864"/>
            </a:xfrm>
          </p:grpSpPr>
          <p:grpSp>
            <p:nvGrpSpPr>
              <p:cNvPr id="25604" name="组合 90201"/>
              <p:cNvGrpSpPr/>
              <p:nvPr/>
            </p:nvGrpSpPr>
            <p:grpSpPr>
              <a:xfrm>
                <a:off x="2304" y="2979"/>
                <a:ext cx="1056" cy="864"/>
                <a:chOff x="2304" y="2880"/>
                <a:chExt cx="1056" cy="864"/>
              </a:xfrm>
            </p:grpSpPr>
            <p:sp>
              <p:nvSpPr>
                <p:cNvPr id="25605" name="椭圆 90202"/>
                <p:cNvSpPr/>
                <p:nvPr/>
              </p:nvSpPr>
              <p:spPr>
                <a:xfrm>
                  <a:off x="2304" y="2880"/>
                  <a:ext cx="1056" cy="864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indent="0"/>
                  <a:endParaRPr lang="zh-CN" altLang="en-US" sz="1985">
                    <a:latin typeface="Times New Roman" panose="0202060305040502030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06" name="直接连接符 90203"/>
                <p:cNvSpPr/>
                <p:nvPr/>
              </p:nvSpPr>
              <p:spPr>
                <a:xfrm>
                  <a:off x="2832" y="3312"/>
                  <a:ext cx="528" cy="0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5607" name="直接连接符 90204"/>
                <p:cNvSpPr/>
                <p:nvPr/>
              </p:nvSpPr>
              <p:spPr>
                <a:xfrm flipH="1" flipV="1">
                  <a:off x="2496" y="3024"/>
                  <a:ext cx="336" cy="288"/>
                </a:xfrm>
                <a:prstGeom prst="line">
                  <a:avLst/>
                </a:prstGeom>
                <a:ln w="38100" cap="flat" cmpd="sng">
                  <a:solidFill>
                    <a:srgbClr val="00FF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5608" name="直接连接符 90205"/>
                <p:cNvSpPr/>
                <p:nvPr/>
              </p:nvSpPr>
              <p:spPr>
                <a:xfrm flipH="1">
                  <a:off x="2592" y="3312"/>
                  <a:ext cx="240" cy="384"/>
                </a:xfrm>
                <a:prstGeom prst="line">
                  <a:avLst/>
                </a:prstGeom>
                <a:ln w="38100" cap="flat" cmpd="sng">
                  <a:solidFill>
                    <a:srgbClr val="00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09" name="直接连接符 90206"/>
              <p:cNvSpPr/>
              <p:nvPr/>
            </p:nvSpPr>
            <p:spPr>
              <a:xfrm>
                <a:off x="2835" y="3430"/>
                <a:ext cx="272" cy="363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miter/>
                <a:headEnd type="none" w="med" len="med"/>
                <a:tailEnd type="none" w="med" len="med"/>
              </a:ln>
            </p:spPr>
          </p:sp>
        </p:grpSp>
        <p:pic>
          <p:nvPicPr>
            <p:cNvPr id="25610" name="图片 90207" descr="未命名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416" y="2570"/>
              <a:ext cx="1233" cy="124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3554" name="文本框 259077"/>
          <p:cNvSpPr txBox="1"/>
          <p:nvPr/>
        </p:nvSpPr>
        <p:spPr>
          <a:xfrm>
            <a:off x="835025" y="1252220"/>
            <a:ext cx="7867650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色度分量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H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0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0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组合 334852"/>
          <p:cNvGrpSpPr/>
          <p:nvPr/>
        </p:nvGrpSpPr>
        <p:grpSpPr>
          <a:xfrm>
            <a:off x="1797191" y="1660918"/>
            <a:ext cx="7478818" cy="5462058"/>
            <a:chOff x="624" y="624"/>
            <a:chExt cx="4272" cy="3120"/>
          </a:xfrm>
        </p:grpSpPr>
        <p:sp>
          <p:nvSpPr>
            <p:cNvPr id="26626" name="文本框 334853"/>
            <p:cNvSpPr txBox="1"/>
            <p:nvPr/>
          </p:nvSpPr>
          <p:spPr>
            <a:xfrm>
              <a:off x="2447" y="624"/>
              <a:ext cx="441" cy="3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</a:t>
              </a:r>
            </a:p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白</a:t>
              </a:r>
            </a:p>
          </p:txBody>
        </p:sp>
        <p:sp>
          <p:nvSpPr>
            <p:cNvPr id="26627" name="文本框 334854"/>
            <p:cNvSpPr txBox="1"/>
            <p:nvPr/>
          </p:nvSpPr>
          <p:spPr>
            <a:xfrm>
              <a:off x="3774" y="1948"/>
              <a:ext cx="511" cy="32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990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红</a:t>
              </a:r>
            </a:p>
          </p:txBody>
        </p:sp>
        <p:sp>
          <p:nvSpPr>
            <p:cNvPr id="26628" name="椭圆 334855"/>
            <p:cNvSpPr/>
            <p:nvPr/>
          </p:nvSpPr>
          <p:spPr>
            <a:xfrm>
              <a:off x="1802" y="1948"/>
              <a:ext cx="2063" cy="44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6629" name="文本框 334856"/>
            <p:cNvSpPr txBox="1"/>
            <p:nvPr/>
          </p:nvSpPr>
          <p:spPr>
            <a:xfrm>
              <a:off x="2392" y="1917"/>
              <a:ext cx="893" cy="38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72000"/>
                </a:lnSpc>
              </a:pP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              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</a:t>
              </a:r>
            </a:p>
            <a:p>
              <a:pPr lvl="0" indent="0" algn="just" eaLnBrk="0" hangingPunct="0">
                <a:lnSpc>
                  <a:spcPct val="104000"/>
                </a:lnSpc>
              </a:pP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  </a:t>
              </a:r>
            </a:p>
            <a:p>
              <a:pPr lvl="0" indent="0" algn="just" eaLnBrk="0" hangingPunct="0">
                <a:lnSpc>
                  <a:spcPct val="104000"/>
                </a:lnSpc>
              </a:pP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 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 S</a:t>
              </a:r>
            </a:p>
          </p:txBody>
        </p:sp>
        <p:sp>
          <p:nvSpPr>
            <p:cNvPr id="26630" name="文本框 334857"/>
            <p:cNvSpPr txBox="1"/>
            <p:nvPr/>
          </p:nvSpPr>
          <p:spPr>
            <a:xfrm>
              <a:off x="1292" y="1948"/>
              <a:ext cx="510" cy="33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990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青</a:t>
              </a:r>
            </a:p>
          </p:txBody>
        </p:sp>
        <p:sp>
          <p:nvSpPr>
            <p:cNvPr id="26631" name="文本框 334858"/>
            <p:cNvSpPr txBox="1"/>
            <p:nvPr/>
          </p:nvSpPr>
          <p:spPr>
            <a:xfrm>
              <a:off x="2377" y="3413"/>
              <a:ext cx="589" cy="33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990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黑</a:t>
              </a:r>
            </a:p>
          </p:txBody>
        </p:sp>
        <p:sp>
          <p:nvSpPr>
            <p:cNvPr id="26632" name="文本框 334859"/>
            <p:cNvSpPr txBox="1"/>
            <p:nvPr/>
          </p:nvSpPr>
          <p:spPr>
            <a:xfrm>
              <a:off x="2167" y="1728"/>
              <a:ext cx="372" cy="2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绿</a:t>
              </a:r>
            </a:p>
          </p:txBody>
        </p:sp>
        <p:sp>
          <p:nvSpPr>
            <p:cNvPr id="26633" name="文本框 334860"/>
            <p:cNvSpPr txBox="1"/>
            <p:nvPr/>
          </p:nvSpPr>
          <p:spPr>
            <a:xfrm>
              <a:off x="3128" y="1728"/>
              <a:ext cx="372" cy="2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26634" name="文本框 334861"/>
            <p:cNvSpPr txBox="1"/>
            <p:nvPr/>
          </p:nvSpPr>
          <p:spPr>
            <a:xfrm>
              <a:off x="2167" y="2390"/>
              <a:ext cx="372" cy="22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蓝</a:t>
              </a:r>
            </a:p>
          </p:txBody>
        </p:sp>
        <p:sp>
          <p:nvSpPr>
            <p:cNvPr id="26635" name="文本框 334862"/>
            <p:cNvSpPr txBox="1"/>
            <p:nvPr/>
          </p:nvSpPr>
          <p:spPr>
            <a:xfrm>
              <a:off x="2981" y="2390"/>
              <a:ext cx="594" cy="221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品红</a:t>
              </a:r>
            </a:p>
          </p:txBody>
        </p:sp>
        <p:sp>
          <p:nvSpPr>
            <p:cNvPr id="26636" name="直接连接符 334863"/>
            <p:cNvSpPr/>
            <p:nvPr/>
          </p:nvSpPr>
          <p:spPr>
            <a:xfrm>
              <a:off x="2834" y="2169"/>
              <a:ext cx="103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37" name="椭圆 334864"/>
            <p:cNvSpPr/>
            <p:nvPr/>
          </p:nvSpPr>
          <p:spPr>
            <a:xfrm>
              <a:off x="2330" y="1397"/>
              <a:ext cx="1012" cy="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6638" name="椭圆 334865"/>
            <p:cNvSpPr/>
            <p:nvPr/>
          </p:nvSpPr>
          <p:spPr>
            <a:xfrm>
              <a:off x="2321" y="2721"/>
              <a:ext cx="1031" cy="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6639" name="直接连接符 334866"/>
            <p:cNvSpPr/>
            <p:nvPr/>
          </p:nvSpPr>
          <p:spPr>
            <a:xfrm>
              <a:off x="2834" y="886"/>
              <a:ext cx="0" cy="259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40" name="直接连接符 334867"/>
            <p:cNvSpPr/>
            <p:nvPr/>
          </p:nvSpPr>
          <p:spPr>
            <a:xfrm flipH="1">
              <a:off x="1802" y="845"/>
              <a:ext cx="1032" cy="13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1" name="直接连接符 334868"/>
            <p:cNvSpPr/>
            <p:nvPr/>
          </p:nvSpPr>
          <p:spPr>
            <a:xfrm>
              <a:off x="2834" y="845"/>
              <a:ext cx="1031" cy="13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直接连接符 334869"/>
            <p:cNvSpPr/>
            <p:nvPr/>
          </p:nvSpPr>
          <p:spPr>
            <a:xfrm>
              <a:off x="1802" y="2169"/>
              <a:ext cx="1032" cy="132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3" name="直接连接符 334870"/>
            <p:cNvSpPr/>
            <p:nvPr/>
          </p:nvSpPr>
          <p:spPr>
            <a:xfrm flipH="1">
              <a:off x="2834" y="2169"/>
              <a:ext cx="1031" cy="132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4" name="直接连接符 334871"/>
            <p:cNvSpPr/>
            <p:nvPr/>
          </p:nvSpPr>
          <p:spPr>
            <a:xfrm flipH="1" flipV="1">
              <a:off x="2392" y="2059"/>
              <a:ext cx="442" cy="11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5" name="直接连接符 334872"/>
            <p:cNvSpPr/>
            <p:nvPr/>
          </p:nvSpPr>
          <p:spPr>
            <a:xfrm>
              <a:off x="2392" y="2059"/>
              <a:ext cx="1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6" name="直接连接符 334873"/>
            <p:cNvSpPr/>
            <p:nvPr/>
          </p:nvSpPr>
          <p:spPr>
            <a:xfrm rot="-540000">
              <a:off x="2400" y="2053"/>
              <a:ext cx="116" cy="8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7" name="任意多边形 334874"/>
            <p:cNvSpPr/>
            <p:nvPr/>
          </p:nvSpPr>
          <p:spPr>
            <a:xfrm rot="-480000">
              <a:off x="2686" y="2059"/>
              <a:ext cx="295" cy="128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0" t="0" r="0" b="0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985">
                <a:latin typeface="Times New Roman" panose="02020603050405020304" charset="0"/>
              </a:endParaRPr>
            </a:p>
          </p:txBody>
        </p:sp>
        <p:sp>
          <p:nvSpPr>
            <p:cNvPr id="26648" name="直接连接符 334875"/>
            <p:cNvSpPr/>
            <p:nvPr/>
          </p:nvSpPr>
          <p:spPr>
            <a:xfrm rot="-720000">
              <a:off x="2697" y="2062"/>
              <a:ext cx="70" cy="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9" name="直接连接符 334876"/>
            <p:cNvSpPr/>
            <p:nvPr/>
          </p:nvSpPr>
          <p:spPr>
            <a:xfrm rot="-960000">
              <a:off x="2686" y="2062"/>
              <a:ext cx="9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0" name="直接连接符 334877"/>
            <p:cNvSpPr/>
            <p:nvPr/>
          </p:nvSpPr>
          <p:spPr>
            <a:xfrm>
              <a:off x="2834" y="3494"/>
              <a:ext cx="191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1" name="直接连接符 334878"/>
            <p:cNvSpPr/>
            <p:nvPr/>
          </p:nvSpPr>
          <p:spPr>
            <a:xfrm>
              <a:off x="2834" y="845"/>
              <a:ext cx="191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2" name="文本框 334879"/>
            <p:cNvSpPr txBox="1"/>
            <p:nvPr/>
          </p:nvSpPr>
          <p:spPr>
            <a:xfrm>
              <a:off x="4385" y="1989"/>
              <a:ext cx="511" cy="32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990" dirty="0">
                  <a:latin typeface="Times New Roman" panose="02020603050405020304" charset="0"/>
                  <a:ea typeface="宋体" panose="02010600030101010101" pitchFamily="2" charset="-122"/>
                </a:rPr>
                <a:t>    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6653" name="直接连接符 334880"/>
            <p:cNvSpPr/>
            <p:nvPr/>
          </p:nvSpPr>
          <p:spPr>
            <a:xfrm flipV="1">
              <a:off x="4601" y="845"/>
              <a:ext cx="0" cy="1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54" name="直接连接符 334881"/>
            <p:cNvSpPr/>
            <p:nvPr/>
          </p:nvSpPr>
          <p:spPr>
            <a:xfrm flipV="1">
              <a:off x="4601" y="2280"/>
              <a:ext cx="0" cy="121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26655" name="文本框 334882"/>
            <p:cNvSpPr txBox="1"/>
            <p:nvPr/>
          </p:nvSpPr>
          <p:spPr>
            <a:xfrm>
              <a:off x="3570" y="1048"/>
              <a:ext cx="737" cy="32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I=1</a:t>
              </a:r>
            </a:p>
          </p:txBody>
        </p:sp>
        <p:sp>
          <p:nvSpPr>
            <p:cNvPr id="26656" name="文本框 334883"/>
            <p:cNvSpPr txBox="1"/>
            <p:nvPr/>
          </p:nvSpPr>
          <p:spPr>
            <a:xfrm>
              <a:off x="3570" y="2952"/>
              <a:ext cx="737" cy="32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1545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I=0</a:t>
              </a:r>
            </a:p>
          </p:txBody>
        </p:sp>
        <p:sp>
          <p:nvSpPr>
            <p:cNvPr id="26657" name="直接连接符 334884"/>
            <p:cNvSpPr/>
            <p:nvPr/>
          </p:nvSpPr>
          <p:spPr>
            <a:xfrm>
              <a:off x="2834" y="845"/>
              <a:ext cx="884" cy="44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8" name="直接连接符 334885"/>
            <p:cNvSpPr/>
            <p:nvPr/>
          </p:nvSpPr>
          <p:spPr>
            <a:xfrm>
              <a:off x="3718" y="1286"/>
              <a:ext cx="44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9" name="直接连接符 334886"/>
            <p:cNvSpPr/>
            <p:nvPr/>
          </p:nvSpPr>
          <p:spPr>
            <a:xfrm flipV="1">
              <a:off x="2834" y="3162"/>
              <a:ext cx="884" cy="33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60" name="直接连接符 334887"/>
            <p:cNvSpPr/>
            <p:nvPr/>
          </p:nvSpPr>
          <p:spPr>
            <a:xfrm>
              <a:off x="3718" y="3162"/>
              <a:ext cx="44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61" name="文本框 334888"/>
            <p:cNvSpPr txBox="1"/>
            <p:nvPr/>
          </p:nvSpPr>
          <p:spPr>
            <a:xfrm>
              <a:off x="624" y="2127"/>
              <a:ext cx="737" cy="32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1545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I=0.5</a:t>
              </a:r>
            </a:p>
          </p:txBody>
        </p:sp>
        <p:sp>
          <p:nvSpPr>
            <p:cNvPr id="26662" name="直接连接符 334889"/>
            <p:cNvSpPr/>
            <p:nvPr/>
          </p:nvSpPr>
          <p:spPr>
            <a:xfrm>
              <a:off x="771" y="2390"/>
              <a:ext cx="44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63" name="直接连接符 334890"/>
            <p:cNvSpPr/>
            <p:nvPr/>
          </p:nvSpPr>
          <p:spPr>
            <a:xfrm flipH="1">
              <a:off x="1217" y="2169"/>
              <a:ext cx="543" cy="2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6664" name="矩形 334891"/>
          <p:cNvSpPr/>
          <p:nvPr/>
        </p:nvSpPr>
        <p:spPr>
          <a:xfrm>
            <a:off x="3026803" y="6909118"/>
            <a:ext cx="6638502" cy="495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基于圆形彩色平面的</a:t>
            </a:r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HSI</a:t>
            </a:r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彩色模型</a:t>
            </a:r>
            <a:r>
              <a:rPr lang="zh-CN" altLang="en-US" sz="1985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色度分量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H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9" name="组合 8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0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charset="0"/>
                </a:endParaRPr>
              </a:p>
            </p:txBody>
          </p:sp>
          <p:sp>
            <p:nvSpPr>
              <p:cNvPr id="11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charset="0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Times New Roman" panose="02020603050405020304" charset="0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Times New Roman" panose="02020603050405020304" charset="0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05" name="组合 91204"/>
          <p:cNvGrpSpPr/>
          <p:nvPr/>
        </p:nvGrpSpPr>
        <p:grpSpPr>
          <a:xfrm>
            <a:off x="1966824" y="2212146"/>
            <a:ext cx="1587849" cy="1981747"/>
            <a:chOff x="884" y="1253"/>
            <a:chExt cx="907" cy="1132"/>
          </a:xfrm>
        </p:grpSpPr>
        <p:sp>
          <p:nvSpPr>
            <p:cNvPr id="27651" name="矩形 91205"/>
            <p:cNvSpPr>
              <a:spLocks noChangeAspect="1"/>
            </p:cNvSpPr>
            <p:nvPr/>
          </p:nvSpPr>
          <p:spPr>
            <a:xfrm>
              <a:off x="884" y="1253"/>
              <a:ext cx="907" cy="907"/>
            </a:xfrm>
            <a:prstGeom prst="rect">
              <a:avLst/>
            </a:prstGeom>
            <a:solidFill>
              <a:srgbClr val="F00000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52" name="文本框 91206"/>
            <p:cNvSpPr txBox="1"/>
            <p:nvPr/>
          </p:nvSpPr>
          <p:spPr>
            <a:xfrm>
              <a:off x="1066" y="2160"/>
              <a:ext cx="544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91208" name="组合 91207"/>
          <p:cNvGrpSpPr/>
          <p:nvPr/>
        </p:nvGrpSpPr>
        <p:grpSpPr>
          <a:xfrm>
            <a:off x="4209142" y="2212146"/>
            <a:ext cx="1587849" cy="2013259"/>
            <a:chOff x="2245" y="1162"/>
            <a:chExt cx="907" cy="1150"/>
          </a:xfrm>
        </p:grpSpPr>
        <p:sp>
          <p:nvSpPr>
            <p:cNvPr id="27654" name="矩形 91208"/>
            <p:cNvSpPr>
              <a:spLocks noChangeAspect="1"/>
            </p:cNvSpPr>
            <p:nvPr/>
          </p:nvSpPr>
          <p:spPr>
            <a:xfrm>
              <a:off x="2245" y="1162"/>
              <a:ext cx="907" cy="907"/>
            </a:xfrm>
            <a:prstGeom prst="rect">
              <a:avLst/>
            </a:prstGeom>
            <a:solidFill>
              <a:srgbClr val="F0F000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文本框 91209"/>
            <p:cNvSpPr txBox="1"/>
            <p:nvPr/>
          </p:nvSpPr>
          <p:spPr>
            <a:xfrm>
              <a:off x="2426" y="2087"/>
              <a:ext cx="544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H=60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91211" name="组合 91210"/>
          <p:cNvGrpSpPr/>
          <p:nvPr/>
        </p:nvGrpSpPr>
        <p:grpSpPr>
          <a:xfrm>
            <a:off x="6441969" y="2211511"/>
            <a:ext cx="1587849" cy="1981747"/>
            <a:chOff x="3696" y="1117"/>
            <a:chExt cx="907" cy="1132"/>
          </a:xfrm>
        </p:grpSpPr>
        <p:sp>
          <p:nvSpPr>
            <p:cNvPr id="27657" name="矩形 91211"/>
            <p:cNvSpPr>
              <a:spLocks noChangeAspect="1"/>
            </p:cNvSpPr>
            <p:nvPr/>
          </p:nvSpPr>
          <p:spPr>
            <a:xfrm>
              <a:off x="3696" y="1117"/>
              <a:ext cx="907" cy="907"/>
            </a:xfrm>
            <a:prstGeom prst="rect">
              <a:avLst/>
            </a:prstGeom>
            <a:solidFill>
              <a:srgbClr val="00F000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文本框 91212"/>
            <p:cNvSpPr txBox="1"/>
            <p:nvPr/>
          </p:nvSpPr>
          <p:spPr>
            <a:xfrm>
              <a:off x="3833" y="2024"/>
              <a:ext cx="681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H=120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91214" name="组合 91213"/>
          <p:cNvGrpSpPr/>
          <p:nvPr/>
        </p:nvGrpSpPr>
        <p:grpSpPr>
          <a:xfrm>
            <a:off x="1946504" y="4956577"/>
            <a:ext cx="1587849" cy="1981747"/>
            <a:chOff x="884" y="2659"/>
            <a:chExt cx="907" cy="1132"/>
          </a:xfrm>
        </p:grpSpPr>
        <p:sp>
          <p:nvSpPr>
            <p:cNvPr id="27660" name="矩形 91214"/>
            <p:cNvSpPr/>
            <p:nvPr/>
          </p:nvSpPr>
          <p:spPr>
            <a:xfrm>
              <a:off x="884" y="2659"/>
              <a:ext cx="907" cy="907"/>
            </a:xfrm>
            <a:prstGeom prst="rect">
              <a:avLst/>
            </a:prstGeom>
            <a:solidFill>
              <a:srgbClr val="00F6F0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61" name="文本框 91215"/>
            <p:cNvSpPr txBox="1"/>
            <p:nvPr/>
          </p:nvSpPr>
          <p:spPr>
            <a:xfrm>
              <a:off x="975" y="3566"/>
              <a:ext cx="680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H=180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91217" name="组合 91216"/>
          <p:cNvGrpSpPr/>
          <p:nvPr/>
        </p:nvGrpSpPr>
        <p:grpSpPr>
          <a:xfrm>
            <a:off x="4285342" y="4957212"/>
            <a:ext cx="1587849" cy="1981747"/>
            <a:chOff x="2245" y="2659"/>
            <a:chExt cx="907" cy="1132"/>
          </a:xfrm>
        </p:grpSpPr>
        <p:sp>
          <p:nvSpPr>
            <p:cNvPr id="27663" name="矩形 91217"/>
            <p:cNvSpPr/>
            <p:nvPr/>
          </p:nvSpPr>
          <p:spPr>
            <a:xfrm>
              <a:off x="2245" y="2659"/>
              <a:ext cx="907" cy="907"/>
            </a:xfrm>
            <a:prstGeom prst="rect">
              <a:avLst/>
            </a:prstGeom>
            <a:solidFill>
              <a:srgbClr val="0000F6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64" name="文本框 91218"/>
            <p:cNvSpPr txBox="1"/>
            <p:nvPr/>
          </p:nvSpPr>
          <p:spPr>
            <a:xfrm>
              <a:off x="2372" y="3566"/>
              <a:ext cx="681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H=240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grpSp>
        <p:nvGrpSpPr>
          <p:cNvPr id="91220" name="组合 91219"/>
          <p:cNvGrpSpPr/>
          <p:nvPr/>
        </p:nvGrpSpPr>
        <p:grpSpPr>
          <a:xfrm>
            <a:off x="6452129" y="4952132"/>
            <a:ext cx="1587849" cy="1981747"/>
            <a:chOff x="3606" y="2659"/>
            <a:chExt cx="907" cy="1132"/>
          </a:xfrm>
        </p:grpSpPr>
        <p:sp>
          <p:nvSpPr>
            <p:cNvPr id="27666" name="矩形 91220"/>
            <p:cNvSpPr/>
            <p:nvPr/>
          </p:nvSpPr>
          <p:spPr>
            <a:xfrm>
              <a:off x="3606" y="2659"/>
              <a:ext cx="907" cy="907"/>
            </a:xfrm>
            <a:prstGeom prst="rect">
              <a:avLst/>
            </a:prstGeom>
            <a:solidFill>
              <a:srgbClr val="F600FC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7667" name="文本框 91221"/>
            <p:cNvSpPr txBox="1"/>
            <p:nvPr/>
          </p:nvSpPr>
          <p:spPr>
            <a:xfrm>
              <a:off x="3688" y="3566"/>
              <a:ext cx="680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H=300</a:t>
              </a:r>
              <a:r>
                <a:rPr lang="en-US" altLang="zh-CN" sz="1985" b="1">
                  <a:latin typeface="Times New Roman" panose="02020603050405020304" charset="0"/>
                  <a:ea typeface="Arial" panose="020B0604020202020204" pitchFamily="34" charset="0"/>
                </a:rPr>
                <a:t>º</a:t>
              </a:r>
            </a:p>
          </p:txBody>
        </p:sp>
      </p:grpSp>
      <p:pic>
        <p:nvPicPr>
          <p:cNvPr id="27668" name="图片 91230" descr="未命名"/>
          <p:cNvPicPr/>
          <p:nvPr/>
        </p:nvPicPr>
        <p:blipFill>
          <a:blip r:embed="rId2"/>
          <a:stretch>
            <a:fillRect/>
          </a:stretch>
        </p:blipFill>
        <p:spPr>
          <a:xfrm>
            <a:off x="8343923" y="3145936"/>
            <a:ext cx="2158563" cy="21813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4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色度分量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H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01062"/>
          <p:cNvSpPr/>
          <p:nvPr/>
        </p:nvSpPr>
        <p:spPr>
          <a:xfrm>
            <a:off x="865505" y="1830070"/>
            <a:ext cx="9606280" cy="2557780"/>
          </a:xfrm>
          <a:prstGeom prst="rect">
            <a:avLst/>
          </a:prstGeom>
          <a:noFill/>
          <a:ln w="76200">
            <a:noFill/>
          </a:ln>
        </p:spPr>
        <p:txBody>
          <a:bodyPr anchor="t"/>
          <a:lstStyle/>
          <a:p>
            <a:pPr marL="342900" lvl="0" indent="-342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S</a:t>
            </a:r>
            <a:r>
              <a:rPr lang="zh-CN" altLang="en-US" sz="2800" b="1">
                <a:latin typeface="Times New Roman" panose="02020603050405020304" charset="0"/>
                <a:ea typeface="楷体" panose="02010609060101010101" charset="-122"/>
              </a:rPr>
              <a:t>：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表示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hlinkClick r:id="rId2" action="ppaction://hlinksldjump"/>
              </a:rPr>
              <a:t>饱和度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，饱和度参数是色环的原点到彩色点的半径长度。</a:t>
            </a:r>
          </a:p>
          <a:p>
            <a:pPr marL="342900" lvl="0" indent="-342900">
              <a:lnSpc>
                <a:spcPct val="150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在环的外围圆周是纯的或称饱和的颜色，其饱和度值为</a:t>
            </a: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1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。在中心是中性(灰)色，即饱和度为</a:t>
            </a:r>
            <a:r>
              <a:rPr lang="en-US" altLang="zh-CN" sz="2800" b="1">
                <a:latin typeface="Times New Roman" panose="02020603050405020304" charset="0"/>
                <a:ea typeface="楷体" panose="02010609060101010101" charset="-122"/>
              </a:rPr>
              <a:t>0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。</a:t>
            </a:r>
          </a:p>
        </p:txBody>
      </p:sp>
      <p:grpSp>
        <p:nvGrpSpPr>
          <p:cNvPr id="28675" name="组合 301063"/>
          <p:cNvGrpSpPr/>
          <p:nvPr/>
        </p:nvGrpSpPr>
        <p:grpSpPr>
          <a:xfrm>
            <a:off x="5005070" y="4888230"/>
            <a:ext cx="1588135" cy="1641475"/>
            <a:chOff x="1973" y="3113"/>
            <a:chExt cx="907" cy="816"/>
          </a:xfrm>
        </p:grpSpPr>
        <p:sp>
          <p:nvSpPr>
            <p:cNvPr id="28676" name="椭圆 301064"/>
            <p:cNvSpPr/>
            <p:nvPr/>
          </p:nvSpPr>
          <p:spPr>
            <a:xfrm>
              <a:off x="1973" y="3113"/>
              <a:ext cx="907" cy="8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8677" name="直接连接符 301065"/>
            <p:cNvSpPr/>
            <p:nvPr/>
          </p:nvSpPr>
          <p:spPr>
            <a:xfrm flipV="1">
              <a:off x="2426" y="3113"/>
              <a:ext cx="136" cy="3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28678" name="椭圆 301066"/>
            <p:cNvSpPr/>
            <p:nvPr/>
          </p:nvSpPr>
          <p:spPr>
            <a:xfrm>
              <a:off x="2399" y="3475"/>
              <a:ext cx="46" cy="4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554" name="文本框 259077"/>
          <p:cNvSpPr txBox="1"/>
          <p:nvPr/>
        </p:nvSpPr>
        <p:spPr>
          <a:xfrm>
            <a:off x="836295" y="1252220"/>
            <a:ext cx="7866380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饱和度分量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S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组合 302084"/>
          <p:cNvGrpSpPr/>
          <p:nvPr/>
        </p:nvGrpSpPr>
        <p:grpSpPr>
          <a:xfrm>
            <a:off x="1690802" y="2369578"/>
            <a:ext cx="4287366" cy="3413786"/>
            <a:chOff x="6543" y="10310"/>
            <a:chExt cx="3174" cy="2580"/>
          </a:xfrm>
        </p:grpSpPr>
        <p:sp>
          <p:nvSpPr>
            <p:cNvPr id="29698" name="椭圆 302085"/>
            <p:cNvSpPr/>
            <p:nvPr/>
          </p:nvSpPr>
          <p:spPr>
            <a:xfrm>
              <a:off x="7017" y="10448"/>
              <a:ext cx="2160" cy="21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9699" name="文本框 302086"/>
            <p:cNvSpPr txBox="1"/>
            <p:nvPr/>
          </p:nvSpPr>
          <p:spPr>
            <a:xfrm>
              <a:off x="7847" y="10670"/>
              <a:ext cx="966" cy="1027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  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P</a:t>
              </a:r>
            </a:p>
            <a:p>
              <a:pPr lvl="0" indent="0" algn="just" eaLnBrk="0" hangingPunct="0"/>
              <a:endParaRPr lang="en-US" altLang="zh-CN" sz="1545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/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S</a:t>
              </a: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</a:p>
            <a:p>
              <a:pPr lvl="0" indent="0" algn="just" eaLnBrk="0" hangingPunct="0">
                <a:lnSpc>
                  <a:spcPct val="72000"/>
                </a:lnSpc>
              </a:pP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       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 H</a:t>
              </a:r>
            </a:p>
            <a:p>
              <a:pPr lvl="0" indent="0" algn="just" eaLnBrk="0" hangingPunct="0">
                <a:lnSpc>
                  <a:spcPct val="72000"/>
                </a:lnSpc>
              </a:pPr>
              <a:r>
                <a:rPr lang="en-US" altLang="zh-CN" sz="1545">
                  <a:latin typeface="Times New Roman" panose="02020603050405020304" charset="0"/>
                  <a:ea typeface="宋体" panose="02010600030101010101" pitchFamily="2" charset="-122"/>
                </a:rPr>
                <a:t>·</a:t>
              </a:r>
            </a:p>
          </p:txBody>
        </p:sp>
        <p:sp>
          <p:nvSpPr>
            <p:cNvPr id="29700" name="文本框 302087"/>
            <p:cNvSpPr txBox="1"/>
            <p:nvPr/>
          </p:nvSpPr>
          <p:spPr>
            <a:xfrm>
              <a:off x="8979" y="11248"/>
              <a:ext cx="738" cy="46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/>
              <a:endParaRPr lang="zh-CN" altLang="en-US" sz="1105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/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 。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红</a:t>
              </a:r>
            </a:p>
          </p:txBody>
        </p:sp>
        <p:sp>
          <p:nvSpPr>
            <p:cNvPr id="29701" name="直接连接符 302088"/>
            <p:cNvSpPr/>
            <p:nvPr/>
          </p:nvSpPr>
          <p:spPr>
            <a:xfrm rot="1800000" flipH="1">
              <a:off x="8253" y="10939"/>
              <a:ext cx="7" cy="63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2" name="直接连接符 302089"/>
            <p:cNvSpPr/>
            <p:nvPr/>
          </p:nvSpPr>
          <p:spPr>
            <a:xfrm>
              <a:off x="8097" y="11540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3" name="文本框 302090"/>
            <p:cNvSpPr txBox="1"/>
            <p:nvPr/>
          </p:nvSpPr>
          <p:spPr>
            <a:xfrm>
              <a:off x="6543" y="11248"/>
              <a:ext cx="799" cy="46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/>
              <a:endParaRPr lang="zh-CN" altLang="en-US" sz="1545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/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青</a:t>
              </a:r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。</a:t>
              </a:r>
            </a:p>
          </p:txBody>
        </p:sp>
        <p:sp>
          <p:nvSpPr>
            <p:cNvPr id="29704" name="文本框 302091"/>
            <p:cNvSpPr txBox="1"/>
            <p:nvPr/>
          </p:nvSpPr>
          <p:spPr>
            <a:xfrm>
              <a:off x="8435" y="10327"/>
              <a:ext cx="858" cy="46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/>
              <a:endParaRPr lang="zh-CN" altLang="en-US" sz="1105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/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。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29705" name="文本框 302092"/>
            <p:cNvSpPr txBox="1"/>
            <p:nvPr/>
          </p:nvSpPr>
          <p:spPr>
            <a:xfrm>
              <a:off x="7148" y="12266"/>
              <a:ext cx="799" cy="62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72000"/>
                </a:lnSpc>
              </a:pPr>
              <a:endParaRPr lang="zh-CN" altLang="en-US" sz="1105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>
                <a:lnSpc>
                  <a:spcPct val="72000"/>
                </a:lnSpc>
              </a:pPr>
              <a:endParaRPr lang="zh-CN" altLang="en-US" sz="1105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>
                <a:lnSpc>
                  <a:spcPct val="72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蓝</a:t>
              </a:r>
            </a:p>
          </p:txBody>
        </p:sp>
        <p:sp>
          <p:nvSpPr>
            <p:cNvPr id="29706" name="文本框 302093"/>
            <p:cNvSpPr txBox="1"/>
            <p:nvPr/>
          </p:nvSpPr>
          <p:spPr>
            <a:xfrm>
              <a:off x="7080" y="10310"/>
              <a:ext cx="799" cy="46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/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</a:p>
            <a:p>
              <a:pPr lvl="0" indent="0" algn="just" eaLnBrk="0" hangingPunct="0"/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绿</a:t>
              </a:r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。</a:t>
              </a:r>
            </a:p>
          </p:txBody>
        </p:sp>
        <p:sp>
          <p:nvSpPr>
            <p:cNvPr id="29707" name="文本框 302094"/>
            <p:cNvSpPr txBox="1"/>
            <p:nvPr/>
          </p:nvSpPr>
          <p:spPr>
            <a:xfrm>
              <a:off x="8452" y="12175"/>
              <a:ext cx="1196" cy="46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/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</a:p>
            <a:p>
              <a:pPr lvl="0" indent="0" algn="just" eaLnBrk="0" hangingPunct="0"/>
              <a:r>
                <a:rPr lang="zh-CN" altLang="en-US" sz="1105" dirty="0">
                  <a:latin typeface="Times New Roman" panose="02020603050405020304" charset="0"/>
                  <a:ea typeface="宋体" panose="02010600030101010101" pitchFamily="2" charset="-122"/>
                </a:rPr>
                <a:t>  。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品红</a:t>
              </a:r>
            </a:p>
          </p:txBody>
        </p:sp>
        <p:sp>
          <p:nvSpPr>
            <p:cNvPr id="29708" name="直接连接符 302095"/>
            <p:cNvSpPr/>
            <p:nvPr/>
          </p:nvSpPr>
          <p:spPr>
            <a:xfrm rot="540000">
              <a:off x="8407" y="10973"/>
              <a:ext cx="0" cy="1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9" name="直接连接符 302096"/>
            <p:cNvSpPr/>
            <p:nvPr/>
          </p:nvSpPr>
          <p:spPr>
            <a:xfrm rot="-720000" flipH="1">
              <a:off x="8293" y="10984"/>
              <a:ext cx="113" cy="8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0" name="任意多边形 302097"/>
            <p:cNvSpPr/>
            <p:nvPr/>
          </p:nvSpPr>
          <p:spPr>
            <a:xfrm>
              <a:off x="8277" y="11228"/>
              <a:ext cx="180" cy="312"/>
            </a:xfrm>
            <a:custGeom>
              <a:avLst/>
              <a:gdLst/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0" t="0" r="0" b="0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985"/>
            </a:p>
          </p:txBody>
        </p:sp>
        <p:sp>
          <p:nvSpPr>
            <p:cNvPr id="29711" name="直接连接符 302098"/>
            <p:cNvSpPr/>
            <p:nvPr/>
          </p:nvSpPr>
          <p:spPr>
            <a:xfrm rot="240000">
              <a:off x="8277" y="11220"/>
              <a:ext cx="11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2" name="直接连接符 302099"/>
            <p:cNvSpPr/>
            <p:nvPr/>
          </p:nvSpPr>
          <p:spPr>
            <a:xfrm>
              <a:off x="8277" y="11228"/>
              <a:ext cx="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3" name="直接连接符 302100"/>
            <p:cNvSpPr/>
            <p:nvPr/>
          </p:nvSpPr>
          <p:spPr>
            <a:xfrm rot="900000">
              <a:off x="8264" y="11237"/>
              <a:ext cx="79" cy="5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4" name="直接连接符 302101"/>
            <p:cNvSpPr/>
            <p:nvPr/>
          </p:nvSpPr>
          <p:spPr>
            <a:xfrm rot="1620000">
              <a:off x="8174" y="10862"/>
              <a:ext cx="1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5" name="直接连接符 302102"/>
            <p:cNvSpPr/>
            <p:nvPr/>
          </p:nvSpPr>
          <p:spPr>
            <a:xfrm rot="1620000">
              <a:off x="7805" y="11486"/>
              <a:ext cx="1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直接连接符 302103"/>
            <p:cNvSpPr/>
            <p:nvPr/>
          </p:nvSpPr>
          <p:spPr>
            <a:xfrm rot="1680000" flipV="1">
              <a:off x="8191" y="10867"/>
              <a:ext cx="0" cy="22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29717" name="直接连接符 302104"/>
            <p:cNvSpPr/>
            <p:nvPr/>
          </p:nvSpPr>
          <p:spPr>
            <a:xfrm rot="1680000" flipV="1">
              <a:off x="7971" y="11278"/>
              <a:ext cx="0" cy="21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arrow" w="med" len="med"/>
              <a:tailEnd type="none" w="med" len="med"/>
            </a:ln>
          </p:spPr>
        </p:sp>
      </p:grpSp>
      <p:sp>
        <p:nvSpPr>
          <p:cNvPr id="29718" name="矩形 302105"/>
          <p:cNvSpPr/>
          <p:nvPr/>
        </p:nvSpPr>
        <p:spPr>
          <a:xfrm>
            <a:off x="1597660" y="6147435"/>
            <a:ext cx="4968875" cy="495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</a:t>
            </a:r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彩色模型中的色调和饱和度</a:t>
            </a:r>
          </a:p>
        </p:txBody>
      </p:sp>
      <p:sp>
        <p:nvSpPr>
          <p:cNvPr id="23554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饱和度分量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S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pSp>
        <p:nvGrpSpPr>
          <p:cNvPr id="30721" name="组合 335875"/>
          <p:cNvGrpSpPr/>
          <p:nvPr/>
        </p:nvGrpSpPr>
        <p:grpSpPr>
          <a:xfrm>
            <a:off x="6502052" y="1451297"/>
            <a:ext cx="3641372" cy="4537710"/>
            <a:chOff x="2608" y="527"/>
            <a:chExt cx="2080" cy="2592"/>
          </a:xfrm>
        </p:grpSpPr>
        <p:sp>
          <p:nvSpPr>
            <p:cNvPr id="30722" name="文本框 335876"/>
            <p:cNvSpPr txBox="1"/>
            <p:nvPr/>
          </p:nvSpPr>
          <p:spPr>
            <a:xfrm>
              <a:off x="3452" y="2730"/>
              <a:ext cx="398" cy="38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黑</a:t>
              </a:r>
            </a:p>
          </p:txBody>
        </p:sp>
        <p:sp>
          <p:nvSpPr>
            <p:cNvPr id="30723" name="文本框 335877"/>
            <p:cNvSpPr txBox="1"/>
            <p:nvPr/>
          </p:nvSpPr>
          <p:spPr>
            <a:xfrm>
              <a:off x="3627" y="1102"/>
              <a:ext cx="531" cy="38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品红</a:t>
              </a:r>
            </a:p>
          </p:txBody>
        </p:sp>
        <p:sp>
          <p:nvSpPr>
            <p:cNvPr id="30724" name="文本框 335878"/>
            <p:cNvSpPr txBox="1"/>
            <p:nvPr/>
          </p:nvSpPr>
          <p:spPr>
            <a:xfrm>
              <a:off x="3627" y="2139"/>
              <a:ext cx="398" cy="38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绿</a:t>
              </a:r>
            </a:p>
          </p:txBody>
        </p:sp>
        <p:sp>
          <p:nvSpPr>
            <p:cNvPr id="30725" name="文本框 335879"/>
            <p:cNvSpPr txBox="1"/>
            <p:nvPr/>
          </p:nvSpPr>
          <p:spPr>
            <a:xfrm>
              <a:off x="4250" y="1879"/>
              <a:ext cx="398" cy="38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红</a:t>
              </a:r>
            </a:p>
          </p:txBody>
        </p:sp>
        <p:sp>
          <p:nvSpPr>
            <p:cNvPr id="30726" name="文本框 335880"/>
            <p:cNvSpPr txBox="1"/>
            <p:nvPr/>
          </p:nvSpPr>
          <p:spPr>
            <a:xfrm>
              <a:off x="4290" y="1302"/>
              <a:ext cx="398" cy="40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30727" name="文本框 335881"/>
            <p:cNvSpPr txBox="1"/>
            <p:nvPr/>
          </p:nvSpPr>
          <p:spPr>
            <a:xfrm>
              <a:off x="2608" y="1879"/>
              <a:ext cx="398" cy="38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蓝</a:t>
              </a:r>
            </a:p>
          </p:txBody>
        </p:sp>
        <p:sp>
          <p:nvSpPr>
            <p:cNvPr id="30728" name="文本框 335882"/>
            <p:cNvSpPr txBox="1"/>
            <p:nvPr/>
          </p:nvSpPr>
          <p:spPr>
            <a:xfrm>
              <a:off x="3627" y="527"/>
              <a:ext cx="175" cy="19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白</a:t>
              </a:r>
            </a:p>
          </p:txBody>
        </p:sp>
        <p:sp>
          <p:nvSpPr>
            <p:cNvPr id="30729" name="文本框 335883"/>
            <p:cNvSpPr txBox="1"/>
            <p:nvPr/>
          </p:nvSpPr>
          <p:spPr>
            <a:xfrm>
              <a:off x="2699" y="1231"/>
              <a:ext cx="398" cy="40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</a:p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青</a:t>
              </a:r>
            </a:p>
          </p:txBody>
        </p:sp>
        <p:sp>
          <p:nvSpPr>
            <p:cNvPr id="30730" name="直接连接符 335884"/>
            <p:cNvSpPr/>
            <p:nvPr/>
          </p:nvSpPr>
          <p:spPr>
            <a:xfrm rot="2700000">
              <a:off x="3485" y="1096"/>
              <a:ext cx="10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1" name="直接连接符 335885"/>
            <p:cNvSpPr/>
            <p:nvPr/>
          </p:nvSpPr>
          <p:spPr>
            <a:xfrm rot="-2700000">
              <a:off x="3553" y="1867"/>
              <a:ext cx="92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732" name="直接连接符 335886"/>
            <p:cNvSpPr/>
            <p:nvPr/>
          </p:nvSpPr>
          <p:spPr>
            <a:xfrm rot="-3060000">
              <a:off x="2856" y="1090"/>
              <a:ext cx="959" cy="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3" name="直接连接符 335887"/>
            <p:cNvSpPr/>
            <p:nvPr/>
          </p:nvSpPr>
          <p:spPr>
            <a:xfrm rot="3000000">
              <a:off x="2830" y="1866"/>
              <a:ext cx="10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734" name="直接连接符 335888"/>
            <p:cNvSpPr/>
            <p:nvPr/>
          </p:nvSpPr>
          <p:spPr>
            <a:xfrm rot="2700000">
              <a:off x="3412" y="1613"/>
              <a:ext cx="1061" cy="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5" name="直接连接符 335889"/>
            <p:cNvSpPr/>
            <p:nvPr/>
          </p:nvSpPr>
          <p:spPr>
            <a:xfrm rot="-2880000" flipH="1">
              <a:off x="3495" y="2362"/>
              <a:ext cx="973" cy="1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6" name="直接连接符 335890"/>
            <p:cNvSpPr/>
            <p:nvPr/>
          </p:nvSpPr>
          <p:spPr>
            <a:xfrm rot="-3000000">
              <a:off x="2747" y="1633"/>
              <a:ext cx="997" cy="2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7" name="直接连接符 335891"/>
            <p:cNvSpPr/>
            <p:nvPr/>
          </p:nvSpPr>
          <p:spPr>
            <a:xfrm rot="2700000">
              <a:off x="2762" y="2377"/>
              <a:ext cx="10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8" name="直接连接符 335892"/>
            <p:cNvSpPr/>
            <p:nvPr/>
          </p:nvSpPr>
          <p:spPr>
            <a:xfrm>
              <a:off x="3653" y="741"/>
              <a:ext cx="0" cy="199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739" name="直接连接符 335893"/>
            <p:cNvSpPr/>
            <p:nvPr/>
          </p:nvSpPr>
          <p:spPr>
            <a:xfrm rot="-420000" flipH="1">
              <a:off x="3586" y="2236"/>
              <a:ext cx="133" cy="4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740" name="直接连接符 335894"/>
            <p:cNvSpPr/>
            <p:nvPr/>
          </p:nvSpPr>
          <p:spPr>
            <a:xfrm rot="-240000" flipH="1">
              <a:off x="2921" y="1492"/>
              <a:ext cx="130" cy="5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1" name="直接连接符 335895"/>
            <p:cNvSpPr/>
            <p:nvPr/>
          </p:nvSpPr>
          <p:spPr>
            <a:xfrm rot="-480000" flipH="1">
              <a:off x="4285" y="1477"/>
              <a:ext cx="138" cy="5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2" name="直接连接符 335896"/>
            <p:cNvSpPr/>
            <p:nvPr/>
          </p:nvSpPr>
          <p:spPr>
            <a:xfrm rot="-540000" flipH="1">
              <a:off x="3560" y="760"/>
              <a:ext cx="132" cy="49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743" name="矩形 335897"/>
          <p:cNvSpPr/>
          <p:nvPr/>
        </p:nvSpPr>
        <p:spPr>
          <a:xfrm>
            <a:off x="6454775" y="6146800"/>
            <a:ext cx="4258945" cy="495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RGB</a:t>
            </a:r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立方体旋转示意图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99795" y="1195070"/>
            <a:ext cx="9535795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" indent="635" algn="l" defTabSz="0">
              <a:lnSpc>
                <a:spcPct val="130000"/>
              </a:lnSpc>
              <a:spcBef>
                <a:spcPts val="1685"/>
              </a:spcBef>
              <a:spcAft>
                <a:spcPts val="0"/>
              </a:spcAft>
              <a:buFont typeface="+mj-lt"/>
              <a:buAutoNum type="arabicPeriod"/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符合人类视觉特点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：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人类可以辨别几千种颜色色调和亮度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，但是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只能辨别几十种灰度层次</a:t>
            </a:r>
            <a:r>
              <a:rPr lang="zh-CN" sz="28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。</a:t>
            </a:r>
          </a:p>
          <a:p>
            <a:pPr marL="19050" indent="635" algn="l" defTabSz="0">
              <a:lnSpc>
                <a:spcPct val="130000"/>
              </a:lnSpc>
              <a:spcBef>
                <a:spcPts val="1685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28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有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用的描绘子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，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简化目标物的区分</a:t>
            </a:r>
            <a:r>
              <a:rPr 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(</a:t>
            </a:r>
            <a:r>
              <a:rPr lang="zh-CN" alt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色彩区分</a:t>
            </a:r>
            <a:r>
              <a:rPr 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)</a:t>
            </a:r>
            <a:r>
              <a:rPr lang="zh-CN" alt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，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标识别：根据目标的颜色特征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1" name="组合 10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2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97585" y="3818255"/>
            <a:ext cx="9488170" cy="2782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3763010" algn="l" defTabSz="0">
              <a:lnSpc>
                <a:spcPct val="120000"/>
              </a:lnSpc>
              <a:spcAft>
                <a:spcPts val="0"/>
              </a:spcAft>
              <a:tabLst>
                <a:tab pos="36639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彩色图像处理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领域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：</a:t>
            </a:r>
          </a:p>
          <a:p>
            <a:pPr marL="469900" algn="l" defTabSz="0">
              <a:lnSpc>
                <a:spcPct val="120000"/>
              </a:lnSpc>
              <a:spcBef>
                <a:spcPts val="1690"/>
              </a:spcBef>
              <a:spcAft>
                <a:spcPts val="0"/>
              </a:spcAft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全彩色处理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：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数码相机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、</a:t>
            </a:r>
            <a:r>
              <a:rPr sz="2800" b="1" spc="-5" dirty="0">
                <a:solidFill>
                  <a:srgbClr val="EE2B0A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	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数码摄像机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、</a:t>
            </a:r>
            <a:r>
              <a:rPr sz="2800" b="1" spc="-5" dirty="0">
                <a:solidFill>
                  <a:srgbClr val="EE2B0A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	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彩色扫描仪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。</a:t>
            </a:r>
          </a:p>
          <a:p>
            <a:pPr marL="469900" algn="l" defTabSz="0">
              <a:lnSpc>
                <a:spcPct val="120000"/>
              </a:lnSpc>
              <a:spcBef>
                <a:spcPts val="1690"/>
              </a:spcBef>
              <a:spcAft>
                <a:spcPts val="0"/>
              </a:spcAft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伪彩色处理</a:t>
            </a:r>
            <a:r>
              <a:rPr lang="zh-CN" sz="2800" b="1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：</a:t>
            </a:r>
            <a:r>
              <a:rPr sz="2800" b="1" spc="-5" dirty="0">
                <a:solidFill>
                  <a:srgbClr val="EE2B0A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	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对不同的灰度或灰度范围赋予不同的颜色。</a:t>
            </a:r>
          </a:p>
          <a:p>
            <a:pPr marL="15240" indent="-15240" algn="l" defTabSz="0">
              <a:lnSpc>
                <a:spcPct val="120000"/>
              </a:lnSpc>
              <a:spcBef>
                <a:spcPts val="1690"/>
              </a:spcBef>
              <a:spcAft>
                <a:spcPts val="0"/>
              </a:spcAft>
              <a:tabLst>
                <a:tab pos="847725" algn="l"/>
              </a:tabLst>
            </a:pPr>
            <a:r>
              <a:rPr lang="zh-CN" altLang="en-US"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背景：了解</a:t>
            </a:r>
            <a:r>
              <a:rPr lang="en-US" altLang="zh-CN"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CMOS</a:t>
            </a:r>
            <a:r>
              <a:rPr lang="zh-CN" altLang="en-US"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和</a:t>
            </a:r>
            <a:r>
              <a:rPr lang="en-US" altLang="zh-CN"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CCD</a:t>
            </a:r>
            <a:r>
              <a:rPr lang="zh-CN" altLang="en-US"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成像原理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23" name="矩形 303122"/>
          <p:cNvSpPr/>
          <p:nvPr/>
        </p:nvSpPr>
        <p:spPr>
          <a:xfrm>
            <a:off x="1376204" y="2907846"/>
            <a:ext cx="8235103" cy="2268855"/>
          </a:xfrm>
          <a:prstGeom prst="rect">
            <a:avLst/>
          </a:prstGeom>
          <a:noFill/>
          <a:ln w="12700">
            <a:noFill/>
          </a:ln>
        </p:spPr>
        <p:txBody>
          <a:bodyPr anchor="t"/>
          <a:lstStyle/>
          <a:p>
            <a:pPr lvl="0" indent="0"/>
            <a:endParaRPr lang="zh-CN" altLang="en-US" sz="1985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03124" name="图片 303123" descr="图5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25" y="2907635"/>
            <a:ext cx="7198713" cy="182768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3125" name="矩形 303124"/>
          <p:cNvSpPr/>
          <p:nvPr/>
        </p:nvSpPr>
        <p:spPr>
          <a:xfrm>
            <a:off x="2101162" y="4734886"/>
            <a:ext cx="7646882" cy="39433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1985" b="1" dirty="0">
                <a:latin typeface="Arial" panose="020B0604020202020204" pitchFamily="34" charset="0"/>
                <a:ea typeface="黑体" panose="02010609060101010101" pitchFamily="2" charset="-122"/>
              </a:rPr>
              <a:t>不完全饱和                        完全饱和              不完全饱和</a:t>
            </a:r>
          </a:p>
        </p:txBody>
      </p:sp>
      <p:sp>
        <p:nvSpPr>
          <p:cNvPr id="23554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饱和度分量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S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61820" y="2074545"/>
            <a:ext cx="77482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分量</a:t>
            </a:r>
            <a:r>
              <a:rPr lang="en-US" altLang="zh-CN" sz="2800" b="1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S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sym typeface="+mn-ea"/>
              </a:rPr>
              <a:t>示意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图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332805"/>
          <p:cNvSpPr/>
          <p:nvPr/>
        </p:nvSpPr>
        <p:spPr>
          <a:xfrm>
            <a:off x="835660" y="1877060"/>
            <a:ext cx="9684385" cy="2093595"/>
          </a:xfrm>
          <a:prstGeom prst="rect">
            <a:avLst/>
          </a:prstGeom>
          <a:noFill/>
          <a:ln w="12700">
            <a:noFill/>
          </a:ln>
        </p:spPr>
        <p:txBody>
          <a:bodyPr anchor="t"/>
          <a:lstStyle/>
          <a:p>
            <a:pPr marL="457200" lvl="0" indent="-457200">
              <a:lnSpc>
                <a:spcPct val="120000"/>
              </a:lnSpc>
              <a:spcBef>
                <a:spcPts val="2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同一种色块，在不同强度的白光照射下，反射的光波波长一样(色调相同)，但人眼感觉到的颜色不同。</a:t>
            </a:r>
          </a:p>
          <a:p>
            <a:pPr marL="457200" lvl="0" indent="-457200">
              <a:lnSpc>
                <a:spcPct val="120000"/>
              </a:lnSpc>
              <a:spcBef>
                <a:spcPts val="2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某一颜色的光，亮度很弱，趋于黑色，反之，趋于白色</a:t>
            </a:r>
          </a:p>
        </p:txBody>
      </p:sp>
      <p:pic>
        <p:nvPicPr>
          <p:cNvPr id="32770" name="图片 332806" descr="图5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0" y="4239724"/>
            <a:ext cx="8739293" cy="216381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</p:pic>
      <p:sp>
        <p:nvSpPr>
          <p:cNvPr id="32771" name="文本框 332807"/>
          <p:cNvSpPr txBox="1"/>
          <p:nvPr/>
        </p:nvSpPr>
        <p:spPr>
          <a:xfrm>
            <a:off x="4654550" y="6485890"/>
            <a:ext cx="501205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饱和度与亮度的关系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示例</a:t>
            </a:r>
          </a:p>
        </p:txBody>
      </p:sp>
      <p:sp>
        <p:nvSpPr>
          <p:cNvPr id="23554" name="文本框 259077"/>
          <p:cNvSpPr txBox="1"/>
          <p:nvPr/>
        </p:nvSpPr>
        <p:spPr>
          <a:xfrm>
            <a:off x="828040" y="1252220"/>
            <a:ext cx="7874635" cy="62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353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</a:rPr>
              <a:t> HSI彩色模型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饱和度分量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pitchFamily="2" charset="-122"/>
              </a:rPr>
              <a:t>S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对象 198668"/>
          <p:cNvGraphicFramePr/>
          <p:nvPr/>
        </p:nvGraphicFramePr>
        <p:xfrm>
          <a:off x="2118351" y="1921977"/>
          <a:ext cx="5572350" cy="172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r:id="rId3" imgW="2717800" imgH="787400" progId="Equation.3">
                  <p:embed/>
                </p:oleObj>
              </mc:Choice>
              <mc:Fallback>
                <p:oleObj r:id="rId3" imgW="2717800" imgH="7874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351" y="1921977"/>
                        <a:ext cx="5572350" cy="172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" name="对象 198667"/>
          <p:cNvGraphicFramePr/>
          <p:nvPr/>
        </p:nvGraphicFramePr>
        <p:xfrm>
          <a:off x="2181860" y="6218555"/>
          <a:ext cx="3498850" cy="107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r:id="rId5" imgW="1108710" imgH="394970" progId="Equation.3">
                  <p:embed/>
                </p:oleObj>
              </mc:Choice>
              <mc:Fallback>
                <p:oleObj r:id="rId5" imgW="1108710" imgH="39497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1860" y="6218555"/>
                        <a:ext cx="3498850" cy="1077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对象 198666"/>
          <p:cNvGraphicFramePr/>
          <p:nvPr/>
        </p:nvGraphicFramePr>
        <p:xfrm>
          <a:off x="2181860" y="4832985"/>
          <a:ext cx="4508500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r:id="rId7" imgW="1955165" imgH="393700" progId="Equation.3">
                  <p:embed/>
                </p:oleObj>
              </mc:Choice>
              <mc:Fallback>
                <p:oleObj r:id="rId7" imgW="1955165" imgH="3937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860" y="4832985"/>
                        <a:ext cx="4508500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对象 198665"/>
          <p:cNvGraphicFramePr/>
          <p:nvPr/>
        </p:nvGraphicFramePr>
        <p:xfrm>
          <a:off x="2194560" y="3651885"/>
          <a:ext cx="4409440" cy="109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r:id="rId9" imgW="1955800" imgH="457200" progId="Equation.3">
                  <p:embed/>
                </p:oleObj>
              </mc:Choice>
              <mc:Fallback>
                <p:oleObj r:id="rId9" imgW="1955800" imgH="4572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4560" y="3651885"/>
                        <a:ext cx="4409440" cy="1092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7" name="组合 1"/>
          <p:cNvGrpSpPr/>
          <p:nvPr/>
        </p:nvGrpSpPr>
        <p:grpSpPr>
          <a:xfrm>
            <a:off x="8316025" y="3964454"/>
            <a:ext cx="856423" cy="3121315"/>
            <a:chOff x="11040" y="4560"/>
            <a:chExt cx="1223" cy="4457"/>
          </a:xfrm>
        </p:grpSpPr>
        <p:sp>
          <p:nvSpPr>
            <p:cNvPr id="33799" name="矩形 198671"/>
            <p:cNvSpPr/>
            <p:nvPr/>
          </p:nvSpPr>
          <p:spPr>
            <a:xfrm>
              <a:off x="11040" y="4560"/>
              <a:ext cx="1223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645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6.2.2</a:t>
              </a:r>
            </a:p>
          </p:txBody>
        </p:sp>
        <p:sp>
          <p:nvSpPr>
            <p:cNvPr id="33800" name="矩形 198672"/>
            <p:cNvSpPr/>
            <p:nvPr/>
          </p:nvSpPr>
          <p:spPr>
            <a:xfrm>
              <a:off x="11040" y="6185"/>
              <a:ext cx="1223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645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6.2.3</a:t>
              </a:r>
              <a:endPara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endParaRPr>
            </a:p>
          </p:txBody>
        </p:sp>
        <p:sp>
          <p:nvSpPr>
            <p:cNvPr id="33801" name="矩形 198673"/>
            <p:cNvSpPr/>
            <p:nvPr/>
          </p:nvSpPr>
          <p:spPr>
            <a:xfrm>
              <a:off x="11040" y="8310"/>
              <a:ext cx="1223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sz="2645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6.2.4</a:t>
              </a:r>
              <a:endPara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endParaRPr>
            </a:p>
          </p:txBody>
        </p:sp>
      </p:grpSp>
      <p:sp>
        <p:nvSpPr>
          <p:cNvPr id="33802" name="文本框 198675"/>
          <p:cNvSpPr txBox="1"/>
          <p:nvPr/>
        </p:nvSpPr>
        <p:spPr>
          <a:xfrm>
            <a:off x="1596880" y="1267297"/>
            <a:ext cx="8746296" cy="5791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RGB彩色模型到HSI彩色模型的转换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1850" y="22860"/>
            <a:ext cx="576008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彩色图像处理</a:t>
            </a:r>
            <a:endParaRPr lang="zh-CN" altLang="en-US" sz="4000" b="1" spc="-1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2540" y="1270"/>
            <a:ext cx="4716780" cy="7560310"/>
            <a:chOff x="1232" y="4"/>
            <a:chExt cx="7428" cy="11906"/>
          </a:xfrm>
        </p:grpSpPr>
        <p:sp>
          <p:nvSpPr>
            <p:cNvPr id="4" name="object 2"/>
            <p:cNvSpPr/>
            <p:nvPr/>
          </p:nvSpPr>
          <p:spPr>
            <a:xfrm>
              <a:off x="1232" y="4"/>
              <a:ext cx="1320" cy="119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"/>
            <p:cNvSpPr/>
            <p:nvPr/>
          </p:nvSpPr>
          <p:spPr>
            <a:xfrm>
              <a:off x="2540" y="1606"/>
              <a:ext cx="6120" cy="1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179216"/>
          <p:cNvSpPr/>
          <p:nvPr/>
        </p:nvSpPr>
        <p:spPr>
          <a:xfrm>
            <a:off x="1665407" y="1654833"/>
            <a:ext cx="5612615" cy="1503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0" hangingPunct="0">
              <a:lnSpc>
                <a:spcPct val="150000"/>
              </a:lnSpc>
            </a:pPr>
            <a:r>
              <a:rPr lang="en-US" altLang="zh-CN" sz="309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RG</a:t>
            </a:r>
            <a:r>
              <a:rPr lang="zh-CN" altLang="en-US" sz="309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扇形区域</a:t>
            </a:r>
          </a:p>
          <a:p>
            <a:pPr lvl="0" indent="0" eaLnBrk="0" hangingPunct="0">
              <a:lnSpc>
                <a:spcPct val="150000"/>
              </a:lnSpc>
            </a:pP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1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)当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0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º≤</a:t>
            </a: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H&lt;120º：</a:t>
            </a:r>
          </a:p>
        </p:txBody>
      </p:sp>
      <p:grpSp>
        <p:nvGrpSpPr>
          <p:cNvPr id="34818" name="组合 1"/>
          <p:cNvGrpSpPr/>
          <p:nvPr/>
        </p:nvGrpSpPr>
        <p:grpSpPr>
          <a:xfrm>
            <a:off x="1629212" y="3248497"/>
            <a:ext cx="6438226" cy="2844492"/>
            <a:chOff x="878" y="3746"/>
            <a:chExt cx="9194" cy="4060"/>
          </a:xfrm>
        </p:grpSpPr>
        <p:graphicFrame>
          <p:nvGraphicFramePr>
            <p:cNvPr id="34819" name="对象 179214"/>
            <p:cNvGraphicFramePr/>
            <p:nvPr/>
          </p:nvGraphicFramePr>
          <p:xfrm>
            <a:off x="966" y="3835"/>
            <a:ext cx="3952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2" r:id="rId4" imgW="777240" imgH="203835" progId="Equation.3">
                    <p:embed/>
                  </p:oleObj>
                </mc:Choice>
                <mc:Fallback>
                  <p:oleObj r:id="rId4" imgW="777240" imgH="203835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66" y="3835"/>
                          <a:ext cx="3952" cy="7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0" name="对象 179213"/>
            <p:cNvGraphicFramePr/>
            <p:nvPr/>
          </p:nvGraphicFramePr>
          <p:xfrm>
            <a:off x="878" y="5149"/>
            <a:ext cx="5951" cy="1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3" r:id="rId6" imgW="1459865" imgH="419100" progId="Equation.3">
                    <p:embed/>
                  </p:oleObj>
                </mc:Choice>
                <mc:Fallback>
                  <p:oleObj r:id="rId6" imgW="1459865" imgH="419100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78" y="5149"/>
                          <a:ext cx="5951" cy="15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1" name="对象 179212"/>
            <p:cNvGraphicFramePr/>
            <p:nvPr/>
          </p:nvGraphicFramePr>
          <p:xfrm>
            <a:off x="966" y="7043"/>
            <a:ext cx="357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4" r:id="rId8" imgW="1028700" imgH="203200" progId="Equation.3">
                    <p:embed/>
                  </p:oleObj>
                </mc:Choice>
                <mc:Fallback>
                  <p:oleObj r:id="rId8" imgW="1028700" imgH="2032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66" y="7043"/>
                          <a:ext cx="3572" cy="7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2" name="矩形 179217"/>
            <p:cNvSpPr/>
            <p:nvPr/>
          </p:nvSpPr>
          <p:spPr>
            <a:xfrm>
              <a:off x="7312" y="3746"/>
              <a:ext cx="2760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/>
              <a:r>
                <a:rPr lang="en-US" altLang="zh-CN" sz="2645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6.2.5</a:t>
              </a:r>
            </a:p>
          </p:txBody>
        </p:sp>
        <p:sp>
          <p:nvSpPr>
            <p:cNvPr id="34823" name="矩形 179218"/>
            <p:cNvSpPr/>
            <p:nvPr/>
          </p:nvSpPr>
          <p:spPr>
            <a:xfrm>
              <a:off x="7312" y="5692"/>
              <a:ext cx="1223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645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6.2.6</a:t>
              </a:r>
            </a:p>
          </p:txBody>
        </p:sp>
        <p:sp>
          <p:nvSpPr>
            <p:cNvPr id="34824" name="矩形 179219"/>
            <p:cNvSpPr/>
            <p:nvPr/>
          </p:nvSpPr>
          <p:spPr>
            <a:xfrm>
              <a:off x="7312" y="7099"/>
              <a:ext cx="1223" cy="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645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6.2.7</a:t>
              </a:r>
            </a:p>
          </p:txBody>
        </p:sp>
      </p:grpSp>
      <p:grpSp>
        <p:nvGrpSpPr>
          <p:cNvPr id="179224" name="组合 179223"/>
          <p:cNvGrpSpPr/>
          <p:nvPr/>
        </p:nvGrpSpPr>
        <p:grpSpPr>
          <a:xfrm>
            <a:off x="7242942" y="3408905"/>
            <a:ext cx="3415538" cy="3732407"/>
            <a:chOff x="4059" y="1661"/>
            <a:chExt cx="1406" cy="1497"/>
          </a:xfrm>
        </p:grpSpPr>
        <p:pic>
          <p:nvPicPr>
            <p:cNvPr id="34826" name="图片 179224" descr="未命名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105" y="1752"/>
              <a:ext cx="1360" cy="1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7" name="直接连接符 179225"/>
            <p:cNvSpPr/>
            <p:nvPr/>
          </p:nvSpPr>
          <p:spPr>
            <a:xfrm>
              <a:off x="4830" y="2432"/>
              <a:ext cx="635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4828" name="直接连接符 179226"/>
            <p:cNvSpPr/>
            <p:nvPr/>
          </p:nvSpPr>
          <p:spPr>
            <a:xfrm flipH="1" flipV="1">
              <a:off x="4422" y="1888"/>
              <a:ext cx="408" cy="5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4829" name="矩形 179227"/>
            <p:cNvSpPr/>
            <p:nvPr/>
          </p:nvSpPr>
          <p:spPr>
            <a:xfrm>
              <a:off x="4123" y="2459"/>
              <a:ext cx="680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0" name="矩形 179228"/>
            <p:cNvSpPr/>
            <p:nvPr/>
          </p:nvSpPr>
          <p:spPr>
            <a:xfrm>
              <a:off x="4241" y="2795"/>
              <a:ext cx="589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1" name="矩形 179229"/>
            <p:cNvSpPr/>
            <p:nvPr/>
          </p:nvSpPr>
          <p:spPr>
            <a:xfrm>
              <a:off x="4059" y="2451"/>
              <a:ext cx="1406" cy="70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2" name="矩形 179230"/>
            <p:cNvSpPr/>
            <p:nvPr/>
          </p:nvSpPr>
          <p:spPr>
            <a:xfrm>
              <a:off x="4105" y="2069"/>
              <a:ext cx="408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3" name="矩形 179231"/>
            <p:cNvSpPr/>
            <p:nvPr/>
          </p:nvSpPr>
          <p:spPr>
            <a:xfrm>
              <a:off x="4441" y="2296"/>
              <a:ext cx="272" cy="2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4" name="矩形 179232"/>
            <p:cNvSpPr/>
            <p:nvPr/>
          </p:nvSpPr>
          <p:spPr>
            <a:xfrm>
              <a:off x="4059" y="1661"/>
              <a:ext cx="363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5" name="矩形 179233"/>
            <p:cNvSpPr/>
            <p:nvPr/>
          </p:nvSpPr>
          <p:spPr>
            <a:xfrm>
              <a:off x="4667" y="2414"/>
              <a:ext cx="136" cy="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4836" name="直角三角形 179234"/>
            <p:cNvSpPr/>
            <p:nvPr/>
          </p:nvSpPr>
          <p:spPr>
            <a:xfrm>
              <a:off x="4413" y="1906"/>
              <a:ext cx="408" cy="545"/>
            </a:xfrm>
            <a:prstGeom prst="rtTriangl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905" y="-889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33802" name="文本框 198675"/>
          <p:cNvSpPr txBox="1"/>
          <p:nvPr/>
        </p:nvSpPr>
        <p:spPr>
          <a:xfrm>
            <a:off x="836295" y="1257300"/>
            <a:ext cx="9507855" cy="579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HSI彩色模型到RGB彩色模型的转换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5" name="对象 191498"/>
          <p:cNvGraphicFramePr/>
          <p:nvPr/>
        </p:nvGraphicFramePr>
        <p:xfrm>
          <a:off x="1781069" y="3483539"/>
          <a:ext cx="3543335" cy="53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r:id="rId3" imgW="777240" imgH="203835" progId="Equation.3">
                  <p:embed/>
                </p:oleObj>
              </mc:Choice>
              <mc:Fallback>
                <p:oleObj r:id="rId3" imgW="777240" imgH="203835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069" y="3483539"/>
                        <a:ext cx="3543335" cy="53570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6" name="对象 191497"/>
          <p:cNvGraphicFramePr/>
          <p:nvPr/>
        </p:nvGraphicFramePr>
        <p:xfrm>
          <a:off x="1857269" y="4255581"/>
          <a:ext cx="4684765" cy="103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r:id="rId5" imgW="1676400" imgH="419100" progId="Equation.3">
                  <p:embed/>
                </p:oleObj>
              </mc:Choice>
              <mc:Fallback>
                <p:oleObj r:id="rId5" imgW="1676400" imgH="4191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7269" y="4255581"/>
                        <a:ext cx="4684765" cy="103288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对象 191496"/>
          <p:cNvGraphicFramePr/>
          <p:nvPr/>
        </p:nvGraphicFramePr>
        <p:xfrm>
          <a:off x="1763346" y="5647951"/>
          <a:ext cx="30543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r:id="rId7" imgW="1028700" imgH="203200" progId="Equation.3">
                  <p:embed/>
                </p:oleObj>
              </mc:Choice>
              <mc:Fallback>
                <p:oleObj r:id="rId7" imgW="1028700" imgH="2032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3346" y="5647951"/>
                        <a:ext cx="305435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矩形 191501"/>
          <p:cNvSpPr/>
          <p:nvPr/>
        </p:nvSpPr>
        <p:spPr>
          <a:xfrm>
            <a:off x="6653459" y="3487676"/>
            <a:ext cx="856615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6.2.9</a:t>
            </a:r>
          </a:p>
        </p:txBody>
      </p:sp>
      <p:sp>
        <p:nvSpPr>
          <p:cNvPr id="36869" name="矩形 191502"/>
          <p:cNvSpPr/>
          <p:nvPr/>
        </p:nvSpPr>
        <p:spPr>
          <a:xfrm>
            <a:off x="6653459" y="4515314"/>
            <a:ext cx="1024890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6.2.10</a:t>
            </a:r>
          </a:p>
        </p:txBody>
      </p:sp>
      <p:sp>
        <p:nvSpPr>
          <p:cNvPr id="36870" name="矩形 191503"/>
          <p:cNvSpPr/>
          <p:nvPr/>
        </p:nvSpPr>
        <p:spPr>
          <a:xfrm>
            <a:off x="6653459" y="5647990"/>
            <a:ext cx="1005840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6.2.11</a:t>
            </a:r>
          </a:p>
        </p:txBody>
      </p:sp>
      <p:grpSp>
        <p:nvGrpSpPr>
          <p:cNvPr id="191507" name="组合 191506"/>
          <p:cNvGrpSpPr/>
          <p:nvPr/>
        </p:nvGrpSpPr>
        <p:grpSpPr>
          <a:xfrm>
            <a:off x="8166100" y="3473450"/>
            <a:ext cx="2446020" cy="2392680"/>
            <a:chOff x="3009" y="1425"/>
            <a:chExt cx="2374" cy="2106"/>
          </a:xfrm>
        </p:grpSpPr>
        <p:pic>
          <p:nvPicPr>
            <p:cNvPr id="36872" name="内容占位符 191507" descr="未命名"/>
            <p:cNvPicPr>
              <a:picLocks noGrp="1"/>
            </p:cNvPicPr>
            <p:nvPr>
              <p:ph sz="half" idx="4294967295"/>
            </p:nvPr>
          </p:nvPicPr>
          <p:blipFill>
            <a:blip r:embed="rId9"/>
            <a:srcRect r="34296"/>
            <a:stretch>
              <a:fillRect/>
            </a:stretch>
          </p:blipFill>
          <p:spPr>
            <a:xfrm>
              <a:off x="3009" y="1425"/>
              <a:ext cx="1360" cy="2106"/>
            </a:xfrm>
          </p:spPr>
        </p:pic>
        <p:sp>
          <p:nvSpPr>
            <p:cNvPr id="36873" name="直接连接符 191508"/>
            <p:cNvSpPr/>
            <p:nvPr/>
          </p:nvSpPr>
          <p:spPr>
            <a:xfrm>
              <a:off x="3742" y="1525"/>
              <a:ext cx="453" cy="95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6874" name="直接连接符 191509"/>
            <p:cNvSpPr/>
            <p:nvPr/>
          </p:nvSpPr>
          <p:spPr>
            <a:xfrm flipH="1">
              <a:off x="3851" y="2478"/>
              <a:ext cx="362" cy="95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6875" name="矩形 191510"/>
            <p:cNvSpPr/>
            <p:nvPr/>
          </p:nvSpPr>
          <p:spPr>
            <a:xfrm>
              <a:off x="4204" y="1434"/>
              <a:ext cx="1179" cy="208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6876" name="等腰三角形 191511"/>
            <p:cNvSpPr/>
            <p:nvPr/>
          </p:nvSpPr>
          <p:spPr>
            <a:xfrm>
              <a:off x="3788" y="2461"/>
              <a:ext cx="426" cy="106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6877" name="等腰三角形 191512"/>
            <p:cNvSpPr/>
            <p:nvPr/>
          </p:nvSpPr>
          <p:spPr>
            <a:xfrm flipV="1">
              <a:off x="3696" y="1434"/>
              <a:ext cx="545" cy="1026"/>
            </a:xfrm>
            <a:prstGeom prst="triangle">
              <a:avLst>
                <a:gd name="adj" fmla="val 9229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6878" name="直接连接符 191513"/>
            <p:cNvSpPr/>
            <p:nvPr/>
          </p:nvSpPr>
          <p:spPr>
            <a:xfrm flipH="1">
              <a:off x="3787" y="2523"/>
              <a:ext cx="408" cy="95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34817" name="矩形 179216"/>
          <p:cNvSpPr/>
          <p:nvPr/>
        </p:nvSpPr>
        <p:spPr>
          <a:xfrm>
            <a:off x="1665407" y="1654833"/>
            <a:ext cx="5612615" cy="1503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0" hangingPunct="0">
              <a:lnSpc>
                <a:spcPct val="150000"/>
              </a:lnSpc>
            </a:pPr>
            <a:r>
              <a:rPr lang="en-US" altLang="zh-CN" sz="309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GB</a:t>
            </a:r>
            <a:r>
              <a:rPr lang="zh-CN" altLang="en-US" sz="309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扇形区域</a:t>
            </a: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2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)当</a:t>
            </a:r>
            <a:r>
              <a:rPr lang="en-US" altLang="zh-CN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12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0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º≤</a:t>
            </a: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H&lt;240º：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-889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33802" name="文本框 198675"/>
          <p:cNvSpPr txBox="1"/>
          <p:nvPr/>
        </p:nvSpPr>
        <p:spPr>
          <a:xfrm>
            <a:off x="836295" y="1257300"/>
            <a:ext cx="9507855" cy="579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HSI彩色模型到RGB彩色模型的转换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9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28" name="组合 92227"/>
          <p:cNvGrpSpPr/>
          <p:nvPr/>
        </p:nvGrpSpPr>
        <p:grpSpPr>
          <a:xfrm>
            <a:off x="7028400" y="2729060"/>
            <a:ext cx="3315750" cy="3335007"/>
            <a:chOff x="3152" y="1344"/>
            <a:chExt cx="2268" cy="2181"/>
          </a:xfrm>
        </p:grpSpPr>
        <p:pic>
          <p:nvPicPr>
            <p:cNvPr id="37892" name="内容占位符 92228" descr="未命名"/>
            <p:cNvPicPr>
              <a:picLocks noGrp="1"/>
            </p:cNvPicPr>
            <p:nvPr>
              <p:ph sz="half" idx="4294967295"/>
            </p:nvPr>
          </p:nvPicPr>
          <p:blipFill>
            <a:blip r:embed="rId3"/>
            <a:stretch>
              <a:fillRect/>
            </a:stretch>
          </p:blipFill>
          <p:spPr>
            <a:xfrm>
              <a:off x="3165" y="1419"/>
              <a:ext cx="2070" cy="2106"/>
            </a:xfrm>
          </p:spPr>
        </p:pic>
        <p:sp>
          <p:nvSpPr>
            <p:cNvPr id="37893" name="直接连接符 92229"/>
            <p:cNvSpPr/>
            <p:nvPr/>
          </p:nvSpPr>
          <p:spPr>
            <a:xfrm flipH="1">
              <a:off x="3651" y="2523"/>
              <a:ext cx="544" cy="7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7894" name="直接连接符 92230"/>
            <p:cNvSpPr/>
            <p:nvPr/>
          </p:nvSpPr>
          <p:spPr>
            <a:xfrm>
              <a:off x="4195" y="2523"/>
              <a:ext cx="681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37895" name="矩形 92231"/>
            <p:cNvSpPr/>
            <p:nvPr/>
          </p:nvSpPr>
          <p:spPr>
            <a:xfrm>
              <a:off x="3152" y="1344"/>
              <a:ext cx="2268" cy="11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7896" name="等腰三角形 92232"/>
            <p:cNvSpPr/>
            <p:nvPr/>
          </p:nvSpPr>
          <p:spPr>
            <a:xfrm rot="3967669">
              <a:off x="3221" y="2225"/>
              <a:ext cx="1084" cy="1103"/>
            </a:xfrm>
            <a:prstGeom prst="triangle">
              <a:avLst>
                <a:gd name="adj" fmla="val 39981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7897" name="等腰三角形 92233"/>
            <p:cNvSpPr/>
            <p:nvPr/>
          </p:nvSpPr>
          <p:spPr>
            <a:xfrm rot="-3422640">
              <a:off x="4234" y="2002"/>
              <a:ext cx="1146" cy="1083"/>
            </a:xfrm>
            <a:prstGeom prst="triangle">
              <a:avLst>
                <a:gd name="adj" fmla="val 23801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 sz="1985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7899" name="组合 1"/>
          <p:cNvGrpSpPr/>
          <p:nvPr/>
        </p:nvGrpSpPr>
        <p:grpSpPr>
          <a:xfrm>
            <a:off x="1649730" y="3263900"/>
            <a:ext cx="5156295" cy="2664802"/>
            <a:chOff x="1910" y="3424"/>
            <a:chExt cx="7059" cy="3410"/>
          </a:xfrm>
        </p:grpSpPr>
        <p:graphicFrame>
          <p:nvGraphicFramePr>
            <p:cNvPr id="37900" name="对象 92218"/>
            <p:cNvGraphicFramePr/>
            <p:nvPr/>
          </p:nvGraphicFramePr>
          <p:xfrm>
            <a:off x="1985" y="3424"/>
            <a:ext cx="3902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0" r:id="rId4" imgW="789940" imgH="203835" progId="Equation.3">
                    <p:embed/>
                  </p:oleObj>
                </mc:Choice>
                <mc:Fallback>
                  <p:oleObj r:id="rId4" imgW="789940" imgH="203835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85" y="3424"/>
                          <a:ext cx="3902" cy="6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对象 92216"/>
            <p:cNvGraphicFramePr/>
            <p:nvPr/>
          </p:nvGraphicFramePr>
          <p:xfrm>
            <a:off x="1989" y="6199"/>
            <a:ext cx="3935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" r:id="rId6" imgW="1028700" imgH="203200" progId="Equation.3">
                    <p:embed/>
                  </p:oleObj>
                </mc:Choice>
                <mc:Fallback>
                  <p:oleObj r:id="rId6" imgW="1028700" imgH="2032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9" y="6199"/>
                          <a:ext cx="3935" cy="6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2" name="对象 92217"/>
            <p:cNvGraphicFramePr/>
            <p:nvPr/>
          </p:nvGraphicFramePr>
          <p:xfrm>
            <a:off x="1910" y="4336"/>
            <a:ext cx="7059" cy="1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2" r:id="rId8" imgW="1676400" imgH="419100" progId="Equation.3">
                    <p:embed/>
                  </p:oleObj>
                </mc:Choice>
                <mc:Fallback>
                  <p:oleObj r:id="rId8" imgW="1676400" imgH="419100" progId="Equation.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10" y="4336"/>
                          <a:ext cx="7059" cy="14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35" name="文本框 92234"/>
          <p:cNvSpPr txBox="1"/>
          <p:nvPr/>
        </p:nvSpPr>
        <p:spPr>
          <a:xfrm>
            <a:off x="6415987" y="6331365"/>
            <a:ext cx="4289116" cy="969010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lvl="0" indent="0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charset="0"/>
                <a:ea typeface="华文细黑" pitchFamily="2" charset="-122"/>
              </a:rPr>
              <a:t>300~360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ea typeface="华文细黑" pitchFamily="2" charset="-122"/>
              </a:rPr>
              <a:t>之间为非可见光谱色，没有定义。</a:t>
            </a:r>
          </a:p>
        </p:txBody>
      </p:sp>
      <p:sp>
        <p:nvSpPr>
          <p:cNvPr id="14" name="矩形 179216"/>
          <p:cNvSpPr/>
          <p:nvPr/>
        </p:nvSpPr>
        <p:spPr>
          <a:xfrm>
            <a:off x="1665407" y="1654833"/>
            <a:ext cx="5612615" cy="1503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0" hangingPunct="0">
              <a:lnSpc>
                <a:spcPct val="150000"/>
              </a:lnSpc>
            </a:pPr>
            <a:r>
              <a:rPr lang="en-US" altLang="zh-CN" sz="3090" b="1" i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BR</a:t>
            </a:r>
            <a:r>
              <a:rPr lang="zh-CN" altLang="en-US" sz="309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扇形区域</a:t>
            </a: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3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)当</a:t>
            </a:r>
            <a:r>
              <a:rPr lang="en-US" altLang="zh-CN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24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</a:rPr>
              <a:t>0</a:t>
            </a:r>
            <a:r>
              <a:rPr lang="zh-CN" altLang="en-US" sz="309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º≤</a:t>
            </a: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H&lt;360º：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905" y="-889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0" name="文本框 198675"/>
          <p:cNvSpPr txBox="1"/>
          <p:nvPr/>
        </p:nvSpPr>
        <p:spPr>
          <a:xfrm>
            <a:off x="829310" y="1257300"/>
            <a:ext cx="9514840" cy="579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HSI彩色模型到RGB彩色模型的转换 </a:t>
            </a:r>
          </a:p>
        </p:txBody>
      </p:sp>
      <p:sp>
        <p:nvSpPr>
          <p:cNvPr id="36868" name="矩形 191501"/>
          <p:cNvSpPr/>
          <p:nvPr/>
        </p:nvSpPr>
        <p:spPr>
          <a:xfrm>
            <a:off x="6653459" y="3259076"/>
            <a:ext cx="1024890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6.2.13</a:t>
            </a:r>
          </a:p>
        </p:txBody>
      </p:sp>
      <p:sp>
        <p:nvSpPr>
          <p:cNvPr id="36869" name="矩形 191502"/>
          <p:cNvSpPr/>
          <p:nvPr/>
        </p:nvSpPr>
        <p:spPr>
          <a:xfrm>
            <a:off x="6653459" y="4286714"/>
            <a:ext cx="1024890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6.2.14</a:t>
            </a:r>
          </a:p>
        </p:txBody>
      </p:sp>
      <p:sp>
        <p:nvSpPr>
          <p:cNvPr id="36870" name="矩形 191503"/>
          <p:cNvSpPr/>
          <p:nvPr/>
        </p:nvSpPr>
        <p:spPr>
          <a:xfrm>
            <a:off x="6653459" y="5419390"/>
            <a:ext cx="1024890" cy="495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6.2.15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9310" y="974725"/>
            <a:ext cx="6200775" cy="700405"/>
          </a:xfrm>
          <a:prstGeom prst="rect">
            <a:avLst/>
          </a:prstGeom>
        </p:spPr>
        <p:txBody>
          <a:bodyPr vert="horz" wrap="square" lIns="0" tIns="274228" rIns="0" bIns="0" rtlCol="0">
            <a:spAutoFit/>
          </a:bodyPr>
          <a:lstStyle/>
          <a:p>
            <a:pPr marL="83185" algn="l">
              <a:lnSpc>
                <a:spcPct val="100000"/>
              </a:lnSpc>
            </a:pPr>
            <a:r>
              <a:rPr sz="2800" spc="-5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/>
              </a:rPr>
              <a:t>RGB</a:t>
            </a:r>
            <a:r>
              <a:rPr sz="2800" spc="-15" dirty="0">
                <a:solidFill>
                  <a:srgbClr val="000099"/>
                </a:solidFill>
                <a:latin typeface="Times New Roman" panose="02020603050405020304" charset="0"/>
                <a:cs typeface="新宋体" panose="02010609030101010101" charset="-122"/>
              </a:rPr>
              <a:t>图像和与之对应</a:t>
            </a:r>
            <a:r>
              <a:rPr sz="2800" spc="-10" dirty="0">
                <a:solidFill>
                  <a:srgbClr val="000099"/>
                </a:solidFill>
                <a:latin typeface="Times New Roman" panose="02020603050405020304" charset="0"/>
                <a:cs typeface="新宋体" panose="02010609030101010101" charset="-122"/>
              </a:rPr>
              <a:t>的</a:t>
            </a:r>
            <a:r>
              <a:rPr sz="2800" spc="-10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/>
              </a:rPr>
              <a:t>HS</a:t>
            </a:r>
            <a:r>
              <a:rPr sz="2800" spc="-5" dirty="0">
                <a:solidFill>
                  <a:srgbClr val="000099"/>
                </a:solidFill>
                <a:latin typeface="Times New Roman" panose="02020603050405020304" charset="0"/>
                <a:cs typeface="Times New Roman" panose="02020603050405020304"/>
              </a:rPr>
              <a:t>I</a:t>
            </a:r>
            <a:r>
              <a:rPr sz="2800" spc="-15" dirty="0">
                <a:solidFill>
                  <a:srgbClr val="000099"/>
                </a:solidFill>
                <a:latin typeface="Times New Roman" panose="02020603050405020304" charset="0"/>
                <a:cs typeface="新宋体" panose="02010609030101010101" charset="-122"/>
              </a:rPr>
              <a:t>图像分量</a:t>
            </a:r>
          </a:p>
        </p:txBody>
      </p:sp>
      <p:sp>
        <p:nvSpPr>
          <p:cNvPr id="6" name="object 6"/>
          <p:cNvSpPr/>
          <p:nvPr/>
        </p:nvSpPr>
        <p:spPr>
          <a:xfrm>
            <a:off x="2603004" y="1873504"/>
            <a:ext cx="5905500" cy="518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40" y="2520950"/>
            <a:ext cx="136906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RGB图像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97647" y="2520950"/>
            <a:ext cx="6350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色调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44091" y="4681981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饱和度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02219" y="4681981"/>
            <a:ext cx="6350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强度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36295" y="1681480"/>
            <a:ext cx="9648825" cy="332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9380" indent="-635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42354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CMY(</a:t>
            </a:r>
            <a:r>
              <a:rPr lang="en-US" sz="20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青色Cyan/品红色Magenta/黄色Yellow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模型：</a:t>
            </a:r>
          </a:p>
          <a:p>
            <a:pPr marL="469265" marR="119380" indent="-45720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应用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在大多数在纸上沉积彩色颜料的设备如彩色打印机和复印机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；</a:t>
            </a:r>
          </a:p>
          <a:p>
            <a:pPr marL="469265" marR="119380" indent="-457200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3545" algn="l"/>
              </a:tabLst>
            </a:pP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表示了色彩所反射的颜色，青色表面所反射的光中不包含红色，红色不反射绿色，黄色不反射蓝色。所以</a:t>
            </a:r>
            <a:r>
              <a:rPr sz="28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CMY和RGB</a:t>
            </a:r>
            <a:r>
              <a:rPr lang="zh-CN" sz="28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为</a:t>
            </a:r>
            <a:r>
              <a:rPr sz="28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互补的颜色类型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5660" y="1165225"/>
            <a:ext cx="72612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CMY和CMYK彩色空间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86000" y="5162550"/>
          <a:ext cx="2692400" cy="183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5" imgW="1041400" imgH="711200" progId="Equation.KSEE3">
                  <p:embed/>
                </p:oleObj>
              </mc:Choice>
              <mc:Fallback>
                <p:oleObj r:id="rId5" imgW="1041400" imgH="711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5162550"/>
                        <a:ext cx="2692400" cy="183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4230" y="1910080"/>
            <a:ext cx="9671050" cy="308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9380" indent="-635" defTabSz="0">
              <a:lnSpc>
                <a:spcPct val="100000"/>
              </a:lnSpc>
              <a:tabLst>
                <a:tab pos="423545" algn="l"/>
              </a:tabLst>
            </a:pPr>
            <a:r>
              <a:rPr lang="en-US" sz="28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C</a:t>
            </a:r>
            <a:r>
              <a:rPr sz="28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MYK</a:t>
            </a:r>
            <a:r>
              <a:rPr lang="en-US" sz="28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(</a:t>
            </a:r>
            <a:r>
              <a:rPr lang="en-US" sz="20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青色Cyan/品红色Magenta/黄色Yellow/</a:t>
            </a:r>
            <a:r>
              <a:rPr lang="zh-CN" altLang="en-US" sz="20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黑色</a:t>
            </a:r>
            <a:r>
              <a:rPr lang="en-US" altLang="zh-CN" sz="20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black</a:t>
            </a:r>
            <a:r>
              <a:rPr lang="en-US" sz="20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</a:t>
            </a:r>
            <a:r>
              <a:rPr lang="zh-CN" sz="28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模型</a:t>
            </a:r>
          </a:p>
          <a:p>
            <a:pPr marL="375285" indent="-342900" defTabSz="0">
              <a:lnSpc>
                <a:spcPct val="95000"/>
              </a:lnSpc>
              <a:spcBef>
                <a:spcPts val="240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51915" algn="l"/>
              </a:tabLst>
            </a:pP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在CMY基础上，加入黑色形成CMYK彩色</a:t>
            </a:r>
            <a:r>
              <a:rPr sz="2600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空间</a:t>
            </a:r>
          </a:p>
          <a:p>
            <a:pPr marL="375285" indent="-342900" defTabSz="0">
              <a:lnSpc>
                <a:spcPct val="95000"/>
              </a:lnSpc>
              <a:spcBef>
                <a:spcPts val="240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51915" algn="l"/>
              </a:tabLst>
            </a:pPr>
            <a:r>
              <a:rPr lang="zh-CN"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印刷</a:t>
            </a:r>
            <a:r>
              <a:rPr lang="en-US" altLang="zh-CN"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/</a:t>
            </a: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打印色彩模式，</a:t>
            </a: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要有外界光源</a:t>
            </a:r>
            <a:r>
              <a:rPr lang="en-US"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,</a:t>
            </a: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依靠反光的色彩模式</a:t>
            </a:r>
          </a:p>
          <a:p>
            <a:pPr marL="375285" indent="-342900" defTabSz="0">
              <a:lnSpc>
                <a:spcPct val="95000"/>
              </a:lnSpc>
              <a:spcBef>
                <a:spcPts val="2405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51915" algn="l"/>
              </a:tabLst>
            </a:pP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主要颜色是黑色</a:t>
            </a:r>
            <a:r>
              <a:rPr lang="zh-CN"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</a:t>
            </a: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等量的CMY原色产生黑色</a:t>
            </a:r>
          </a:p>
          <a:p>
            <a:pPr marL="1384300" marR="123825" indent="-457200" defTabSz="0">
              <a:lnSpc>
                <a:spcPct val="100000"/>
              </a:lnSpc>
              <a:spcBef>
                <a:spcPts val="1685"/>
              </a:spcBef>
              <a:tabLst>
                <a:tab pos="1306195" algn="l"/>
              </a:tabLst>
            </a:pPr>
            <a:endParaRPr sz="26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6295" y="1165225"/>
            <a:ext cx="72707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CMY和CMYK彩色空间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-638" t="-914" r="638" b="10640"/>
          <a:stretch>
            <a:fillRect/>
          </a:stretch>
        </p:blipFill>
        <p:spPr>
          <a:xfrm>
            <a:off x="2386965" y="4364355"/>
            <a:ext cx="5943600" cy="31222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6295" y="1829435"/>
            <a:ext cx="9660890" cy="2256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57200" defTabSz="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Y指亮度(Brightness),即灰度值</a:t>
            </a:r>
          </a:p>
          <a:p>
            <a:pPr marL="469900" indent="-457200" defTabSz="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I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和Q指色调，描述色彩及饱和度</a:t>
            </a:r>
          </a:p>
          <a:p>
            <a:pPr marL="926465" marR="5080" indent="-457200" defTabSz="0">
              <a:lnSpc>
                <a:spcPct val="150000"/>
              </a:lnSpc>
              <a:spcBef>
                <a:spcPts val="1925"/>
              </a:spcBef>
              <a:buNone/>
              <a:tabLst>
                <a:tab pos="892175" algn="l"/>
              </a:tabLst>
            </a:pPr>
            <a:endParaRPr lang="zh-CN" altLang="en-US" sz="2800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8675" y="1165225"/>
            <a:ext cx="72783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YIQ彩色空间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1860" y="3272790"/>
            <a:ext cx="9662160" cy="375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5080" indent="0" algn="l" defTabSz="0">
              <a:lnSpc>
                <a:spcPct val="100000"/>
              </a:lnSpc>
              <a:spcBef>
                <a:spcPts val="1925"/>
              </a:spcBef>
              <a:buNone/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用于彩色电视广播，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是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北美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和日本等国家采用了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电视系统所采用属于NTSC</a:t>
            </a: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制式信号。</a:t>
            </a:r>
          </a:p>
          <a:p>
            <a:pPr marL="0" marR="5080" indent="0" algn="l" defTabSz="0">
              <a:lnSpc>
                <a:spcPct val="100000"/>
              </a:lnSpc>
              <a:spcBef>
                <a:spcPts val="1925"/>
              </a:spcBef>
              <a:buNone/>
            </a:pPr>
            <a:r>
              <a:rPr lang="zh-CN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由于人眼分辨红、黄之间颜色变化的能力最强，分辨蓝与紫之间颜色变化的能力最弱。</a:t>
            </a:r>
          </a:p>
          <a:p>
            <a:pPr marL="0" marR="5080" indent="0" algn="l" defTabSz="0">
              <a:lnSpc>
                <a:spcPct val="100000"/>
              </a:lnSpc>
              <a:spcBef>
                <a:spcPts val="1925"/>
              </a:spcBef>
              <a:buNone/>
            </a:pPr>
            <a:r>
              <a:rPr lang="en-US" altLang="zh-CN" sz="24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YIQ</a:t>
            </a:r>
            <a:r>
              <a:rPr lang="zh-CN" altLang="en-US" sz="24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模型</a:t>
            </a:r>
            <a:r>
              <a:rPr lang="zh-CN" sz="24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通过一定的变化，I对应于人眼最敏感的色度，而Q对应于人眼最不敏感的色度。传送Q可以用较窄的频宽，而传送分辨率较强的I信号时，可以用较宽的频带。对应于数字化的处理，可以用不同位数的字节数来记录这些分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8" name="组合 7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9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2" name="object 6"/>
          <p:cNvSpPr/>
          <p:nvPr/>
        </p:nvSpPr>
        <p:spPr>
          <a:xfrm>
            <a:off x="2500515" y="3571620"/>
            <a:ext cx="6985254" cy="295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 txBox="1"/>
          <p:nvPr/>
        </p:nvSpPr>
        <p:spPr>
          <a:xfrm>
            <a:off x="1095375" y="1880870"/>
            <a:ext cx="9255125" cy="1108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276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当一束白光通过一个玻璃棱镜时，出现的光束不是白光，而是由一端为紫色到另一端为红色的连续彩色谱组成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35025" y="1154430"/>
            <a:ext cx="5548630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彩色图像基础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29710" y="6435090"/>
            <a:ext cx="44005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GE</a:t>
            </a:r>
            <a:r>
              <a:rPr lang="zh-CN" altLang="en-US"/>
              <a:t>提供</a:t>
            </a:r>
            <a:r>
              <a:rPr lang="en-US" altLang="zh-CN"/>
              <a:t>1666</a:t>
            </a:r>
            <a:r>
              <a:rPr lang="zh-CN" altLang="en-US"/>
              <a:t>年牛顿实验示意图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8675" y="1829435"/>
            <a:ext cx="9668510" cy="3200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57200" defTabSz="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Y指亮度(Brightness)</a:t>
            </a:r>
          </a:p>
          <a:p>
            <a:pPr marL="469900" indent="-457200" defTabSz="0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U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和</a:t>
            </a:r>
            <a:r>
              <a:rPr lang="en-US"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V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指色调，描述色彩及饱和度</a:t>
            </a:r>
          </a:p>
          <a:p>
            <a:pPr marL="12700" indent="0" defTabSz="0">
              <a:lnSpc>
                <a:spcPct val="1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380365" algn="l"/>
              </a:tabLst>
            </a:pPr>
            <a:endParaRPr lang="zh-CN" altLang="en-US" sz="2400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  <a:p>
            <a:pPr marL="12700" indent="0" defTabSz="0">
              <a:lnSpc>
                <a:spcPct val="1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380365" algn="l"/>
              </a:tabLst>
            </a:pPr>
            <a:r>
              <a:rPr lang="zh-CN" altLang="en-US" sz="24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亮度信号Y和色度信号U、V是分离的。</a:t>
            </a:r>
          </a:p>
          <a:p>
            <a:pPr marL="12700" indent="0" defTabSz="0">
              <a:lnSpc>
                <a:spcPct val="1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380365" algn="l"/>
              </a:tabLst>
            </a:pPr>
            <a:r>
              <a:rPr lang="zh-CN" altLang="en-US" sz="24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如果只有Y信号分量而没有U、V信号分量，那么这样表示的图像就是黑白灰度图像。彩色电视采用YUV空间正是为了用亮度信号Y解决彩色电视机与黑白电视机的兼容问题，使黑白电视机也能接收彩色电视信号。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8675" y="1165225"/>
            <a:ext cx="72783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YUV彩色空间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0750" y="5171440"/>
            <a:ext cx="845883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" marR="207010" indent="0" algn="l" defTabSz="0">
              <a:lnSpc>
                <a:spcPct val="100000"/>
              </a:lnSpc>
              <a:spcBef>
                <a:spcPts val="1925"/>
              </a:spcBef>
              <a:tabLst>
                <a:tab pos="892175" algn="l"/>
              </a:tabLst>
            </a:pPr>
            <a:r>
              <a:rPr sz="26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欧洲的电视系统所采用(属于PAL系统)</a:t>
            </a:r>
            <a:endParaRPr lang="zh-CN" altLang="en-US" sz="2600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28675" y="1165225"/>
            <a:ext cx="72783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YCbCr彩色空间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6930" y="1930400"/>
            <a:ext cx="9389110" cy="190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Y指亮度,与YIQ和YUV的Y相同</a:t>
            </a:r>
          </a:p>
          <a:p>
            <a:pPr marL="0" indent="0" algn="l" defTabSz="0">
              <a:lnSpc>
                <a:spcPct val="100000"/>
              </a:lnSpc>
              <a:spcBef>
                <a:spcPts val="1920"/>
              </a:spcBef>
              <a:tabLst>
                <a:tab pos="89217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Cb和Cr由U和V调整得到</a:t>
            </a:r>
          </a:p>
          <a:p>
            <a:pPr marL="0" indent="0" algn="l" defTabSz="0">
              <a:lnSpc>
                <a:spcPts val="3750"/>
              </a:lnSpc>
              <a:spcBef>
                <a:spcPts val="1925"/>
              </a:spcBef>
              <a:tabLst>
                <a:tab pos="89217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JPEG采用的彩色空间</a:t>
            </a:r>
            <a:endParaRPr lang="zh-CN" altLang="en-US" sz="2800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36930" y="1165225"/>
            <a:ext cx="72701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彩色空间转换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1866265"/>
            <a:ext cx="3636010" cy="28143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6743" t="9805" r="3693" b="13974"/>
          <a:stretch>
            <a:fillRect/>
          </a:stretch>
        </p:blipFill>
        <p:spPr>
          <a:xfrm>
            <a:off x="1917700" y="2486025"/>
            <a:ext cx="434340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l="5197" t="9310" r="2706" b="13796"/>
          <a:stretch>
            <a:fillRect/>
          </a:stretch>
        </p:blipFill>
        <p:spPr>
          <a:xfrm>
            <a:off x="1917700" y="5000625"/>
            <a:ext cx="4343400" cy="129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6295" y="1165225"/>
            <a:ext cx="72707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彩色空间转换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71675" y="1811020"/>
            <a:ext cx="57575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RGB &lt;=&gt; YUV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71675" y="4164330"/>
            <a:ext cx="57575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RGB &lt;=&gt; YIQ</a:t>
            </a:r>
          </a:p>
        </p:txBody>
      </p:sp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13500" y="2486025"/>
          <a:ext cx="3679825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r:id="rId7" imgW="2044700" imgH="711200" progId="Equation.KSEE3">
                  <p:embed/>
                </p:oleObj>
              </mc:Choice>
              <mc:Fallback>
                <p:oleObj r:id="rId7" imgW="2044700" imgH="711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13500" y="2486025"/>
                        <a:ext cx="3679825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594518"/>
              </p:ext>
            </p:extLst>
          </p:nvPr>
        </p:nvGraphicFramePr>
        <p:xfrm>
          <a:off x="6444615" y="4961255"/>
          <a:ext cx="3702685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r:id="rId9" imgW="2057400" imgH="711200" progId="Equation.KSEE3">
                  <p:embed/>
                </p:oleObj>
              </mc:Choice>
              <mc:Fallback>
                <p:oleObj r:id="rId9" imgW="2057400" imgH="711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44615" y="4961255"/>
                        <a:ext cx="3702685" cy="128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28675" y="1165225"/>
            <a:ext cx="72783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彩色空间转换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71675" y="1811020"/>
            <a:ext cx="57575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RGB &lt;=&gt; Y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CbCr</a:t>
            </a:r>
            <a:endParaRPr lang="en-US" altLang="zh-CN" sz="2800" b="1" spc="-5" dirty="0">
              <a:solidFill>
                <a:srgbClr val="FF0000"/>
              </a:solidFill>
              <a:latin typeface="Times New Roman" panose="02020603050405020304"/>
              <a:ea typeface="楷体" panose="02010609060101010101" charset="-122"/>
              <a:cs typeface="Times New Roman" panose="02020603050405020304"/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9940" y="2487930"/>
          <a:ext cx="5784215" cy="170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r:id="rId5" imgW="3098800" imgH="914400" progId="Equation.KSEE3">
                  <p:embed/>
                </p:oleObj>
              </mc:Choice>
              <mc:Fallback>
                <p:oleObj r:id="rId5" imgW="3098800" imgH="914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9940" y="2487930"/>
                        <a:ext cx="5784215" cy="1706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9940" y="4451985"/>
          <a:ext cx="5907405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r:id="rId7" imgW="2768600" imgH="711200" progId="Equation.KSEE3">
                  <p:embed/>
                </p:oleObj>
              </mc:Choice>
              <mc:Fallback>
                <p:oleObj r:id="rId7" imgW="2768600" imgH="7112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9940" y="4451985"/>
                        <a:ext cx="5907405" cy="15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5" y="2687320"/>
            <a:ext cx="8226425" cy="43053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1905" y="63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11860" y="1180465"/>
            <a:ext cx="371983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彩色空间</a:t>
            </a:r>
            <a:r>
              <a:rPr lang="zh-CN" altLang="en-US" sz="3200" b="1" dirty="0">
                <a:solidFill>
                  <a:srgbClr val="0F649B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转换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950720" y="1712595"/>
            <a:ext cx="348615" cy="1154430"/>
          </a:xfrm>
          <a:prstGeom prst="straightConnector1">
            <a:avLst/>
          </a:prstGeom>
          <a:ln w="50800">
            <a:solidFill>
              <a:srgbClr val="0F64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6700" y="7108190"/>
            <a:ext cx="527240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华光仿宋_CNKI" panose="02000500000000000000" charset="-122"/>
              </a:rPr>
              <a:t>http://colormine.org/color-converter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36295" y="960120"/>
            <a:ext cx="8164830" cy="460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83820" defTabSz="0">
              <a:lnSpc>
                <a:spcPct val="100000"/>
              </a:lnSpc>
              <a:tabLst>
                <a:tab pos="450850" algn="l"/>
              </a:tabLst>
            </a:pPr>
            <a:r>
              <a:rPr sz="200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彩色基础知识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彩色空间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伪彩色处理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全彩色图像处理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彩色变换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彩色图像平滑和锐化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36295" y="1111250"/>
            <a:ext cx="9653270" cy="4645025"/>
          </a:xfrm>
          <a:prstGeom prst="rect">
            <a:avLst/>
          </a:prstGeom>
        </p:spPr>
        <p:txBody>
          <a:bodyPr vert="horz" wrap="square" lIns="0" tIns="230885" rIns="0" bIns="0" rtlCol="0">
            <a:spAutoFit/>
          </a:bodyPr>
          <a:lstStyle/>
          <a:p>
            <a:pPr marL="278765" indent="0" defTabSz="0">
              <a:lnSpc>
                <a:spcPct val="100000"/>
              </a:lnSpc>
              <a:buNone/>
              <a:tabLst>
                <a:tab pos="1067435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什么叫伪彩色图像处理?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193165" indent="-457200" defTabSz="0">
              <a:lnSpc>
                <a:spcPct val="100000"/>
              </a:lnSpc>
              <a:spcBef>
                <a:spcPts val="1670"/>
              </a:spcBef>
              <a:tabLst>
                <a:tab pos="143573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也叫假彩色图像处理</a:t>
            </a:r>
            <a:endParaRPr sz="28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193165" indent="-457200" defTabSz="0">
              <a:lnSpc>
                <a:spcPct val="100000"/>
              </a:lnSpc>
              <a:spcBef>
                <a:spcPts val="1690"/>
              </a:spcBef>
              <a:tabLst>
                <a:tab pos="149161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根据一定的准则对灰度值赋以彩色的处理</a:t>
            </a:r>
            <a:endParaRPr sz="28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193165" indent="-457200" defTabSz="0">
              <a:lnSpc>
                <a:spcPct val="100000"/>
              </a:lnSpc>
              <a:spcBef>
                <a:spcPts val="1690"/>
              </a:spcBef>
              <a:tabLst>
                <a:tab pos="149161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区分：</a:t>
            </a:r>
            <a:r>
              <a:rPr sz="2800" b="1" spc="-15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伪彩色图像、真彩色图像、单色图像</a:t>
            </a:r>
          </a:p>
          <a:p>
            <a:pPr marL="735965" indent="-457200" defTabSz="0">
              <a:lnSpc>
                <a:spcPct val="100000"/>
              </a:lnSpc>
              <a:spcBef>
                <a:spcPts val="1935"/>
              </a:spcBef>
              <a:buNone/>
              <a:tabLst>
                <a:tab pos="1067435" algn="l"/>
              </a:tabLst>
            </a:pP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为什么需要伪彩色图像处理?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193165" indent="-457200" defTabSz="0">
              <a:lnSpc>
                <a:spcPct val="100000"/>
              </a:lnSpc>
              <a:spcBef>
                <a:spcPts val="1675"/>
              </a:spcBef>
              <a:tabLst>
                <a:tab pos="1435735" algn="l"/>
              </a:tabLst>
            </a:pP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人眼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可以辨别上千种颜色和强度</a:t>
            </a:r>
            <a:endParaRPr sz="28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193165" indent="-457200" defTabSz="0">
              <a:lnSpc>
                <a:spcPts val="3295"/>
              </a:lnSpc>
              <a:spcBef>
                <a:spcPts val="1685"/>
              </a:spcBef>
              <a:tabLst>
                <a:tab pos="149161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只能辨别二十几种灰度</a:t>
            </a:r>
            <a:endParaRPr sz="28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2" name="矩形 260101"/>
          <p:cNvSpPr/>
          <p:nvPr/>
        </p:nvSpPr>
        <p:spPr>
          <a:xfrm>
            <a:off x="835660" y="1857375"/>
            <a:ext cx="9545320" cy="403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fontAlgn="base">
              <a:lnSpc>
                <a:spcPct val="120000"/>
              </a:lnSpc>
            </a:pP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将彩色图像转变为灰度图像的处理称为彩色图像，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彩色图像转换为灰度图像的实质，就是通过对图像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R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、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G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、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B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分量的变换，使得每个像素点的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R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、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G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、</a:t>
            </a:r>
            <a:r>
              <a:rPr lang="en-US" altLang="zh-CN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B</a:t>
            </a:r>
            <a:r>
              <a:rPr lang="zh-CN" altLang="en-US" sz="24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</a:rPr>
              <a:t>分量值相等。</a:t>
            </a:r>
          </a:p>
          <a:p>
            <a:pPr lvl="0" indent="0" fontAlgn="base">
              <a:lnSpc>
                <a:spcPct val="120000"/>
              </a:lnSpc>
            </a:pPr>
            <a:endParaRPr lang="zh-CN" altLang="en-US" sz="2000" b="1" strike="noStrike" noProof="1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+mn-ea"/>
            </a:endParaRPr>
          </a:p>
          <a:p>
            <a:pPr lvl="0" indent="0" fontAlgn="base">
              <a:lnSpc>
                <a:spcPct val="120000"/>
              </a:lnSpc>
            </a:pPr>
            <a:r>
              <a:rPr lang="zh-CN" altLang="en-US" sz="2800" b="1" strike="noStrike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彩色图像的灰度化方法主要包括：</a:t>
            </a:r>
          </a:p>
          <a:p>
            <a:pPr marL="971550" lvl="1" indent="-514350" fontAlgn="base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strike="noStrike" noProof="1">
                <a:solidFill>
                  <a:srgbClr val="0000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最大值法</a:t>
            </a:r>
          </a:p>
          <a:p>
            <a:pPr marL="971550" lvl="1" indent="-514350" fontAlgn="base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strike="noStrike" noProof="1">
                <a:solidFill>
                  <a:srgbClr val="0000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平均值法</a:t>
            </a:r>
          </a:p>
          <a:p>
            <a:pPr marL="971550" lvl="1" indent="-514350" fontAlgn="base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1" strike="noStrike" noProof="1">
                <a:solidFill>
                  <a:srgbClr val="0000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加权平均值法 </a:t>
            </a:r>
            <a:r>
              <a:rPr lang="zh-CN" altLang="en-US" sz="2800" b="1" strike="noStrike" noProof="1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 </a:t>
            </a:r>
          </a:p>
        </p:txBody>
      </p:sp>
      <p:sp>
        <p:nvSpPr>
          <p:cNvPr id="43010" name="文本框 260103"/>
          <p:cNvSpPr txBox="1"/>
          <p:nvPr/>
        </p:nvSpPr>
        <p:spPr>
          <a:xfrm>
            <a:off x="836295" y="1267460"/>
            <a:ext cx="949769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0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60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60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60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60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2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261124"/>
          <p:cNvSpPr/>
          <p:nvPr/>
        </p:nvSpPr>
        <p:spPr>
          <a:xfrm>
            <a:off x="828675" y="1896745"/>
            <a:ext cx="9617075" cy="1626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+mn-ea"/>
              </a:rPr>
              <a:t>(1) 最大值法 </a:t>
            </a:r>
          </a:p>
          <a:p>
            <a:pPr lvl="0" indent="0"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+mn-ea"/>
              </a:rPr>
              <a:t>将输入图像中的每个像素的R、G、B分量值的最大者赋给输出图像中对应像素的R、G、B分量的方法。用公式可表示为： </a:t>
            </a:r>
          </a:p>
        </p:txBody>
      </p:sp>
      <p:graphicFrame>
        <p:nvGraphicFramePr>
          <p:cNvPr id="44034" name="对象 261125"/>
          <p:cNvGraphicFramePr/>
          <p:nvPr/>
        </p:nvGraphicFramePr>
        <p:xfrm>
          <a:off x="1192530" y="3707130"/>
          <a:ext cx="8307705" cy="51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3" imgW="3937000" imgH="228600" progId="Equation.3">
                  <p:embed/>
                </p:oleObj>
              </mc:Choice>
              <mc:Fallback>
                <p:oleObj r:id="rId3" imgW="3937000" imgH="2286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530" y="3707130"/>
                        <a:ext cx="8307705" cy="511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0" name="文本框 260103"/>
          <p:cNvSpPr txBox="1"/>
          <p:nvPr/>
        </p:nvSpPr>
        <p:spPr>
          <a:xfrm>
            <a:off x="835660" y="1267460"/>
            <a:ext cx="949833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7405" y="1297305"/>
            <a:ext cx="9344025" cy="3139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0">
              <a:lnSpc>
                <a:spcPct val="100000"/>
              </a:lnSpc>
              <a:tabLst>
                <a:tab pos="37973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光特性是颜色科学的核心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12700" defTabSz="0">
              <a:lnSpc>
                <a:spcPct val="100000"/>
              </a:lnSpc>
              <a:spcBef>
                <a:spcPts val="1920"/>
              </a:spcBef>
              <a:tabLst>
                <a:tab pos="423545" algn="l"/>
              </a:tabLst>
            </a:pPr>
            <a:r>
              <a:rPr sz="2200" dirty="0">
                <a:solidFill>
                  <a:srgbClr val="EE2B0A"/>
                </a:solidFill>
                <a:latin typeface="Times New Roman" panose="02020603050405020304" charset="0"/>
                <a:cs typeface="Times New Roman" panose="02020603050405020304"/>
              </a:rPr>
              <a:t>	</a:t>
            </a:r>
            <a:r>
              <a:rPr sz="32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描述彩色光的3个基本量：</a:t>
            </a:r>
            <a:endParaRPr sz="32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469900" marR="5080" defTabSz="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辐射率：从光源流出能量的总量，用瓦特(W) </a:t>
            </a:r>
            <a:r>
              <a:rPr sz="28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度量</a:t>
            </a:r>
          </a:p>
          <a:p>
            <a:pPr marL="469900" marR="5080" defTabSz="0">
              <a:lnSpc>
                <a:spcPct val="100000"/>
              </a:lnSpc>
              <a:spcBef>
                <a:spcPts val="1675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光强</a:t>
            </a:r>
            <a:r>
              <a:rPr lang="en-US" alt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/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光度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：观察者从光源接收的能量总和</a:t>
            </a:r>
            <a:r>
              <a:rPr lang="en-US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(cd</a:t>
            </a:r>
            <a:r>
              <a:rPr lang="zh-CN" altLang="en-US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坎德拉</a:t>
            </a:r>
            <a:r>
              <a:rPr lang="en-US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</a:t>
            </a:r>
          </a:p>
          <a:p>
            <a:pPr marL="469900" defTabSz="0">
              <a:lnSpc>
                <a:spcPct val="100000"/>
              </a:lnSpc>
              <a:spcBef>
                <a:spcPts val="1690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亮度：主观描绘子</a:t>
            </a:r>
            <a:r>
              <a:rPr lang="zh-CN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，难以度量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8" name="组合 7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9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对象 262151"/>
          <p:cNvGraphicFramePr/>
          <p:nvPr/>
        </p:nvGraphicFramePr>
        <p:xfrm>
          <a:off x="1179830" y="4214495"/>
          <a:ext cx="8810625" cy="5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r:id="rId3" imgW="3987800" imgH="228600" progId="Equation.3">
                  <p:embed/>
                </p:oleObj>
              </mc:Choice>
              <mc:Fallback>
                <p:oleObj r:id="rId3" imgW="3987800" imgH="2286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830" y="4214495"/>
                        <a:ext cx="8810625" cy="557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矩形 261124"/>
          <p:cNvSpPr/>
          <p:nvPr/>
        </p:nvSpPr>
        <p:spPr>
          <a:xfrm>
            <a:off x="835660" y="1896745"/>
            <a:ext cx="9615170" cy="2138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(2)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平均值法 </a:t>
            </a:r>
          </a:p>
          <a:p>
            <a:pPr lvl="0" indent="0">
              <a:lnSpc>
                <a:spcPct val="120000"/>
              </a:lnSpc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将输入图像中的每个像素的R、G、B分量的算术平均值赋给输出图像中对应像素的R、G、B分量的方法。用公式可表示为：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43010" name="文本框 260103"/>
          <p:cNvSpPr txBox="1"/>
          <p:nvPr/>
        </p:nvSpPr>
        <p:spPr>
          <a:xfrm>
            <a:off x="836295" y="1267460"/>
            <a:ext cx="949769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对象 263175"/>
          <p:cNvGraphicFramePr/>
          <p:nvPr/>
        </p:nvGraphicFramePr>
        <p:xfrm>
          <a:off x="1032510" y="3725545"/>
          <a:ext cx="8828405" cy="51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r:id="rId3" imgW="4241800" imgH="228600" progId="Equation.3">
                  <p:embed/>
                </p:oleObj>
              </mc:Choice>
              <mc:Fallback>
                <p:oleObj r:id="rId3" imgW="4241800" imgH="2286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2510" y="3725545"/>
                        <a:ext cx="8828405" cy="518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3" name="组合 1"/>
          <p:cNvGrpSpPr/>
          <p:nvPr/>
        </p:nvGrpSpPr>
        <p:grpSpPr>
          <a:xfrm>
            <a:off x="1027687" y="4545917"/>
            <a:ext cx="3755865" cy="617982"/>
            <a:chOff x="834" y="6795"/>
            <a:chExt cx="5364" cy="882"/>
          </a:xfrm>
        </p:grpSpPr>
        <p:sp>
          <p:nvSpPr>
            <p:cNvPr id="46084" name="矩形 263176"/>
            <p:cNvSpPr/>
            <p:nvPr/>
          </p:nvSpPr>
          <p:spPr>
            <a:xfrm>
              <a:off x="834" y="6795"/>
              <a:ext cx="2165" cy="8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/>
              <a:r>
                <a:rPr lang="zh-CN" altLang="en-US" sz="309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其中</a:t>
              </a:r>
              <a:r>
                <a:rPr lang="en-US" altLang="zh-CN" sz="3090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:</a:t>
              </a:r>
              <a:endParaRPr lang="en-US" altLang="zh-CN" sz="309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endParaRPr>
            </a:p>
          </p:txBody>
        </p:sp>
        <p:graphicFrame>
          <p:nvGraphicFramePr>
            <p:cNvPr id="46085" name="对象 263177"/>
            <p:cNvGraphicFramePr/>
            <p:nvPr/>
          </p:nvGraphicFramePr>
          <p:xfrm>
            <a:off x="2598" y="6795"/>
            <a:ext cx="3600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0" r:id="rId5" imgW="1109980" imgH="229870" progId="Equation.3">
                    <p:embed/>
                  </p:oleObj>
                </mc:Choice>
                <mc:Fallback>
                  <p:oleObj r:id="rId5" imgW="1109980" imgH="229870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98" y="6795"/>
                          <a:ext cx="3600" cy="8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087" name="矩形 261124"/>
          <p:cNvSpPr/>
          <p:nvPr/>
        </p:nvSpPr>
        <p:spPr>
          <a:xfrm>
            <a:off x="836930" y="2524125"/>
            <a:ext cx="9909175" cy="1531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将输入图像中的每个像素的R、G、B分量的加权平均值赋给输出图像中对应像素的R、G、B分量的方法 。用公式可表示为：</a:t>
            </a:r>
            <a:r>
              <a:rPr lang="zh-CN" altLang="en-US" sz="3090" dirty="0">
                <a:latin typeface="Times New Roman" panose="02020603050405020304" charset="0"/>
                <a:ea typeface="黑体" panose="02010609060101010101" pitchFamily="2" charset="-122"/>
              </a:rPr>
              <a:t> </a:t>
            </a:r>
            <a:endParaRPr lang="en-US" altLang="zh-CN" sz="1985">
              <a:latin typeface="Times New Roman" panose="02020603050405020304" charset="0"/>
              <a:ea typeface="宋体" panose="02010600030101010101" pitchFamily="2" charset="-122"/>
            </a:endParaRPr>
          </a:p>
          <a:p>
            <a:pPr lvl="0" indent="0">
              <a:lnSpc>
                <a:spcPct val="120000"/>
              </a:lnSpc>
            </a:pPr>
            <a:r>
              <a:rPr lang="zh-CN" altLang="en-US" sz="1985" dirty="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3010" name="文本框 260103"/>
          <p:cNvSpPr txBox="1"/>
          <p:nvPr/>
        </p:nvSpPr>
        <p:spPr>
          <a:xfrm>
            <a:off x="828675" y="1267460"/>
            <a:ext cx="950531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47110" name="矩形 261124"/>
          <p:cNvSpPr/>
          <p:nvPr/>
        </p:nvSpPr>
        <p:spPr>
          <a:xfrm>
            <a:off x="836930" y="1846580"/>
            <a:ext cx="9219565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(3)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加权平均值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306180"/>
          <p:cNvSpPr/>
          <p:nvPr/>
        </p:nvSpPr>
        <p:spPr>
          <a:xfrm>
            <a:off x="836930" y="2455545"/>
            <a:ext cx="9720580" cy="2724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人眼对绿光的亮度感觉仅次于白光，是三基色中最亮的，红光次之，蓝光最低。</a:t>
            </a:r>
          </a:p>
          <a:p>
            <a:pPr lvl="0" algn="l">
              <a:lnSpc>
                <a:spcPct val="12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如果权值ω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、ω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、ω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满足条件ω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&gt;ω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&gt;ω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，将会得到比较合理的灰度化结果。</a:t>
            </a:r>
          </a:p>
          <a:p>
            <a:pPr lvl="0" algn="l">
              <a:lnSpc>
                <a:spcPct val="12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相关研究表明，当ω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=0.587、ω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=0.299、ω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=0.114时，得到的灰度化图像较合理: </a:t>
            </a:r>
          </a:p>
        </p:txBody>
      </p:sp>
      <p:graphicFrame>
        <p:nvGraphicFramePr>
          <p:cNvPr id="47107" name="对象 306182"/>
          <p:cNvGraphicFramePr/>
          <p:nvPr/>
        </p:nvGraphicFramePr>
        <p:xfrm>
          <a:off x="1160439" y="5359645"/>
          <a:ext cx="6893560" cy="106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r:id="rId3" imgW="3148965" imgH="457200" progId="Equation.3">
                  <p:embed/>
                </p:oleObj>
              </mc:Choice>
              <mc:Fallback>
                <p:oleObj r:id="rId3" imgW="3148965" imgH="4572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0439" y="5359645"/>
                        <a:ext cx="6893560" cy="1066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0" name="文本框 260103"/>
          <p:cNvSpPr txBox="1"/>
          <p:nvPr/>
        </p:nvSpPr>
        <p:spPr>
          <a:xfrm>
            <a:off x="836295" y="1267460"/>
            <a:ext cx="949769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矩形 261124"/>
          <p:cNvSpPr/>
          <p:nvPr/>
        </p:nvSpPr>
        <p:spPr>
          <a:xfrm>
            <a:off x="829310" y="1846580"/>
            <a:ext cx="9227185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(3)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加权平均值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512060" y="2086610"/>
            <a:ext cx="7056120" cy="4986273"/>
            <a:chOff x="2876" y="2620"/>
            <a:chExt cx="12969" cy="9131"/>
          </a:xfrm>
        </p:grpSpPr>
        <p:pic>
          <p:nvPicPr>
            <p:cNvPr id="48129" name="图片 307203" descr="lily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" y="2620"/>
              <a:ext cx="4896" cy="397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30" name="图片 307204" descr="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9" y="2620"/>
              <a:ext cx="4896" cy="39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31" name="图片 307205" descr="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0" y="7249"/>
              <a:ext cx="4896" cy="39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32" name="图片 307206" descr="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9" y="7249"/>
              <a:ext cx="4896" cy="395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8133" name="矩形 307207"/>
            <p:cNvSpPr/>
            <p:nvPr/>
          </p:nvSpPr>
          <p:spPr>
            <a:xfrm>
              <a:off x="2876" y="6535"/>
              <a:ext cx="12969" cy="6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ctr"/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         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   (</a:t>
              </a:r>
              <a:r>
                <a:rPr lang="en-US" altLang="zh-CN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a)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原图                                 (</a:t>
              </a:r>
              <a:r>
                <a:rPr lang="en-US" altLang="zh-CN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b)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最大值法灰度化结果 </a:t>
              </a:r>
            </a:p>
          </p:txBody>
        </p:sp>
        <p:sp>
          <p:nvSpPr>
            <p:cNvPr id="48134" name="矩形 307208"/>
            <p:cNvSpPr/>
            <p:nvPr/>
          </p:nvSpPr>
          <p:spPr>
            <a:xfrm>
              <a:off x="2967" y="11081"/>
              <a:ext cx="12878" cy="6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12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(</a:t>
              </a:r>
              <a:r>
                <a:rPr lang="en-US" altLang="zh-CN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c)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平均值法灰度化结果              (</a:t>
              </a:r>
              <a:r>
                <a:rPr lang="en-US" altLang="zh-CN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d)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加权平均值法灰度化结果 </a:t>
              </a:r>
            </a:p>
          </p:txBody>
        </p:sp>
      </p:grpSp>
      <p:sp>
        <p:nvSpPr>
          <p:cNvPr id="8" name="文本框 260103"/>
          <p:cNvSpPr txBox="1"/>
          <p:nvPr/>
        </p:nvSpPr>
        <p:spPr>
          <a:xfrm>
            <a:off x="828675" y="1267460"/>
            <a:ext cx="950531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彩色图像的灰度化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7" name="矩形 264196"/>
          <p:cNvSpPr/>
          <p:nvPr/>
        </p:nvSpPr>
        <p:spPr>
          <a:xfrm>
            <a:off x="828040" y="1896745"/>
            <a:ext cx="9656445" cy="3418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</a:pP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    将真彩色图像转化为</a:t>
            </a:r>
            <a:r>
              <a:rPr lang="en-US" altLang="zh-CN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256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色图像会有大量的颜色信息损失掉，因此，在转换过程中要找到合适的映射关系，使得变化后的</a:t>
            </a:r>
            <a:r>
              <a:rPr lang="en-US" altLang="zh-CN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256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种颜色在原图像中最具代表性或出现的频率最高。</a:t>
            </a:r>
          </a:p>
          <a:p>
            <a:pPr lvl="1" fontAlgn="base">
              <a:lnSpc>
                <a:spcPct val="120000"/>
              </a:lnSpc>
            </a:pPr>
            <a:r>
              <a:rPr lang="zh-CN" altLang="en-US" sz="2800" b="1" strike="noStrike" noProof="1">
                <a:solidFill>
                  <a:srgbClr val="FF0000"/>
                </a:solidFill>
                <a:effectLst/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两种常用的转化算法：</a:t>
            </a:r>
          </a:p>
          <a:p>
            <a:pPr lvl="1" fontAlgn="base">
              <a:lnSpc>
                <a:spcPct val="150000"/>
              </a:lnSpc>
            </a:pPr>
            <a:r>
              <a:rPr lang="en-US" altLang="zh-CN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1)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中位切分法</a:t>
            </a:r>
          </a:p>
          <a:p>
            <a:pPr lvl="1" fontAlgn="base">
              <a:lnSpc>
                <a:spcPct val="150000"/>
              </a:lnSpc>
            </a:pPr>
            <a:r>
              <a:rPr lang="en-US" altLang="zh-CN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2)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流行色法</a:t>
            </a:r>
            <a:endParaRPr lang="zh-CN" altLang="en-US" sz="2800" strike="noStrike" noProof="1">
              <a:solidFill>
                <a:srgbClr val="660066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  <a:ea typeface="楷体" panose="02010609060101010101" charset="-122"/>
              <a:cs typeface="+mn-ea"/>
              <a:sym typeface="+mn-ea"/>
            </a:endParaRPr>
          </a:p>
        </p:txBody>
      </p:sp>
      <p:sp>
        <p:nvSpPr>
          <p:cNvPr id="264198" name="矩形 264197"/>
          <p:cNvSpPr/>
          <p:nvPr/>
        </p:nvSpPr>
        <p:spPr>
          <a:xfrm>
            <a:off x="1396661" y="4202047"/>
            <a:ext cx="9327515" cy="655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>
                <a:solidFill>
                  <a:schemeClr val="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</a:t>
            </a:r>
            <a:r>
              <a:rPr lang="zh-CN" altLang="en-US" sz="1985" dirty="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3010" name="文本框 260103"/>
          <p:cNvSpPr txBox="1"/>
          <p:nvPr/>
        </p:nvSpPr>
        <p:spPr>
          <a:xfrm>
            <a:off x="835660" y="1267460"/>
            <a:ext cx="949833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4" name="组合 3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5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/>
      <p:bldP spid="2641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矩形 265220"/>
          <p:cNvSpPr/>
          <p:nvPr/>
        </p:nvSpPr>
        <p:spPr>
          <a:xfrm>
            <a:off x="828040" y="1853565"/>
            <a:ext cx="9547225" cy="3986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中位切分法</a:t>
            </a:r>
          </a:p>
          <a:p>
            <a:pPr lvl="0" indent="0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charset="0"/>
                <a:ea typeface="楷体" panose="02010609060101010101" charset="-122"/>
              </a:rPr>
              <a:t>    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首先，将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RGB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彩色空间中的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3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个坐标轴进行均匀量化，把每个坐标轴分为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256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个级别，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0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为最暗，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255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为最亮，这样真彩色图像的各种颜色就可以用坐标空间的各个量化点来表示。</a:t>
            </a:r>
          </a:p>
          <a:p>
            <a:pPr lvl="0" indent="0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    然后，将彩色立方体划分为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256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个小立方体，使各立方体包含相同的颜色数。</a:t>
            </a:r>
          </a:p>
          <a:p>
            <a:pPr lvl="0" indent="0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    最后，求出这</a:t>
            </a:r>
            <a:r>
              <a:rPr lang="en-US" altLang="zh-CN" sz="2400">
                <a:latin typeface="Times New Roman" panose="02020603050405020304" charset="0"/>
                <a:ea typeface="楷体" panose="02010609060101010101" charset="-122"/>
              </a:rPr>
              <a:t>256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charset="-122"/>
              </a:rPr>
              <a:t>个小立方体的中心点的颜色。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 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36295" y="1267460"/>
            <a:ext cx="949769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336900"/>
          <p:cNvSpPr/>
          <p:nvPr/>
        </p:nvSpPr>
        <p:spPr>
          <a:xfrm>
            <a:off x="840740" y="1925320"/>
            <a:ext cx="8995410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1. 中位切分法</a:t>
            </a:r>
          </a:p>
        </p:txBody>
      </p:sp>
      <p:grpSp>
        <p:nvGrpSpPr>
          <p:cNvPr id="51202" name="组合 336931"/>
          <p:cNvGrpSpPr/>
          <p:nvPr/>
        </p:nvGrpSpPr>
        <p:grpSpPr>
          <a:xfrm>
            <a:off x="2688833" y="2322667"/>
            <a:ext cx="6799562" cy="4605985"/>
            <a:chOff x="883" y="799"/>
            <a:chExt cx="3884" cy="2631"/>
          </a:xfrm>
        </p:grpSpPr>
        <p:sp>
          <p:nvSpPr>
            <p:cNvPr id="51203" name="文本框 336902"/>
            <p:cNvSpPr txBox="1"/>
            <p:nvPr/>
          </p:nvSpPr>
          <p:spPr>
            <a:xfrm>
              <a:off x="1954" y="1136"/>
              <a:ext cx="1198" cy="407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eaLnBrk="0" hangingPunct="0">
                <a:lnSpc>
                  <a:spcPct val="96000"/>
                </a:lnSpc>
              </a:pPr>
              <a:r>
                <a:rPr lang="zh-CN" altLang="en-US" sz="1985" b="1" dirty="0">
                  <a:solidFill>
                    <a:srgbClr val="000099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蓝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(0,0,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255)</a:t>
              </a:r>
            </a:p>
            <a:p>
              <a:pPr lvl="0" indent="0" eaLnBrk="0" hangingPunct="0">
                <a:lnSpc>
                  <a:spcPct val="96000"/>
                </a:lnSpc>
              </a:pPr>
              <a:endParaRPr lang="zh-CN" altLang="en-US" sz="1985" b="1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lvl="0" indent="0" algn="just" eaLnBrk="0" hangingPunct="0"/>
              <a:endParaRPr lang="zh-CN" altLang="en-US" sz="1545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51204" name="文本框 336903"/>
            <p:cNvSpPr txBox="1"/>
            <p:nvPr/>
          </p:nvSpPr>
          <p:spPr>
            <a:xfrm>
              <a:off x="1172" y="1640"/>
              <a:ext cx="581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品红</a:t>
              </a:r>
            </a:p>
          </p:txBody>
        </p:sp>
        <p:sp>
          <p:nvSpPr>
            <p:cNvPr id="51205" name="文本框 336904"/>
            <p:cNvSpPr txBox="1"/>
            <p:nvPr/>
          </p:nvSpPr>
          <p:spPr>
            <a:xfrm>
              <a:off x="1900" y="2327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黑</a:t>
              </a:r>
            </a:p>
          </p:txBody>
        </p:sp>
        <p:sp>
          <p:nvSpPr>
            <p:cNvPr id="51206" name="文本框 336905"/>
            <p:cNvSpPr txBox="1"/>
            <p:nvPr/>
          </p:nvSpPr>
          <p:spPr>
            <a:xfrm>
              <a:off x="2834" y="2930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黄</a:t>
              </a:r>
            </a:p>
          </p:txBody>
        </p:sp>
        <p:sp>
          <p:nvSpPr>
            <p:cNvPr id="51207" name="文本框 336906"/>
            <p:cNvSpPr txBox="1"/>
            <p:nvPr/>
          </p:nvSpPr>
          <p:spPr>
            <a:xfrm>
              <a:off x="2964" y="1696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</a:p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白</a:t>
              </a:r>
            </a:p>
          </p:txBody>
        </p:sp>
        <p:sp>
          <p:nvSpPr>
            <p:cNvPr id="51208" name="文本框 336907"/>
            <p:cNvSpPr txBox="1"/>
            <p:nvPr/>
          </p:nvSpPr>
          <p:spPr>
            <a:xfrm>
              <a:off x="3578" y="1225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青</a:t>
              </a:r>
            </a:p>
          </p:txBody>
        </p:sp>
        <p:sp>
          <p:nvSpPr>
            <p:cNvPr id="51209" name="文本框 336908"/>
            <p:cNvSpPr txBox="1"/>
            <p:nvPr/>
          </p:nvSpPr>
          <p:spPr>
            <a:xfrm>
              <a:off x="883" y="2587"/>
              <a:ext cx="1017" cy="51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88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  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(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255,0,0)</a:t>
              </a:r>
            </a:p>
            <a:p>
              <a:pPr lvl="0" indent="0" algn="just" eaLnBrk="0" hangingPunct="0"/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           </a:t>
              </a:r>
            </a:p>
            <a:p>
              <a:pPr lvl="0" indent="0" algn="just" eaLnBrk="0" hangingPunct="0">
                <a:lnSpc>
                  <a:spcPct val="70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                     </a:t>
              </a:r>
              <a:r>
                <a:rPr lang="zh-CN" altLang="en-US" sz="1985" b="1" dirty="0">
                  <a:solidFill>
                    <a:schemeClr val="hlink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红</a:t>
              </a:r>
            </a:p>
            <a:p>
              <a:pPr lvl="0" indent="0" algn="just" eaLnBrk="0" hangingPunct="0"/>
              <a:endParaRPr lang="zh-CN" altLang="en-US" sz="99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51210" name="文本框 336909"/>
            <p:cNvSpPr txBox="1"/>
            <p:nvPr/>
          </p:nvSpPr>
          <p:spPr>
            <a:xfrm>
              <a:off x="3545" y="2270"/>
              <a:ext cx="923" cy="51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just" eaLnBrk="0" hangingPunct="0">
                <a:lnSpc>
                  <a:spcPct val="96000"/>
                </a:lnSpc>
              </a:pPr>
              <a:r>
                <a:rPr lang="zh-CN" altLang="en-US" sz="990" dirty="0">
                  <a:latin typeface="Times New Roman" panose="02020603050405020304" charset="0"/>
                  <a:ea typeface="宋体" panose="02010600030101010101" pitchFamily="2" charset="-122"/>
                </a:rPr>
                <a:t>   </a:t>
              </a: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(0,</a:t>
              </a:r>
              <a:r>
                <a:rPr lang="en-US" altLang="zh-CN" sz="1985" b="1">
                  <a:latin typeface="Times New Roman" panose="02020603050405020304" charset="0"/>
                  <a:ea typeface="宋体" panose="02010600030101010101" pitchFamily="2" charset="-122"/>
                </a:rPr>
                <a:t>255,0)</a:t>
              </a:r>
            </a:p>
            <a:p>
              <a:pPr lvl="0" indent="0" algn="just" eaLnBrk="0" hangingPunct="0">
                <a:lnSpc>
                  <a:spcPct val="50000"/>
                </a:lnSpc>
              </a:pPr>
              <a:r>
                <a:rPr lang="zh-CN" altLang="en-US" sz="1545" dirty="0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</a:p>
            <a:p>
              <a:pPr lvl="0" indent="0" algn="just" eaLnBrk="0" hangingPunct="0">
                <a:lnSpc>
                  <a:spcPct val="128000"/>
                </a:lnSpc>
              </a:pPr>
              <a:r>
                <a:rPr lang="zh-CN" altLang="en-US" sz="1985" b="1" dirty="0">
                  <a:solidFill>
                    <a:srgbClr val="0066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绿</a:t>
              </a:r>
            </a:p>
            <a:p>
              <a:pPr lvl="0" indent="0" algn="just" eaLnBrk="0" hangingPunct="0"/>
              <a:endParaRPr lang="zh-CN" altLang="en-US" sz="1545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51211" name="文本框 336910"/>
            <p:cNvSpPr txBox="1"/>
            <p:nvPr/>
          </p:nvSpPr>
          <p:spPr>
            <a:xfrm>
              <a:off x="929" y="3124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en-US" altLang="zh-CN" sz="3090" b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51212" name="文本框 336911"/>
            <p:cNvSpPr txBox="1"/>
            <p:nvPr/>
          </p:nvSpPr>
          <p:spPr>
            <a:xfrm>
              <a:off x="4331" y="2361"/>
              <a:ext cx="436" cy="305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en-US" altLang="zh-CN" sz="3090" b="1">
                  <a:solidFill>
                    <a:srgbClr val="00B05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51213" name="文本框 336912"/>
            <p:cNvSpPr txBox="1"/>
            <p:nvPr/>
          </p:nvSpPr>
          <p:spPr>
            <a:xfrm>
              <a:off x="2069" y="799"/>
              <a:ext cx="436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en-US" altLang="zh-CN" sz="3090" b="1">
                  <a:solidFill>
                    <a:srgbClr val="333399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14" name="直接连接符 336913"/>
            <p:cNvSpPr/>
            <p:nvPr/>
          </p:nvSpPr>
          <p:spPr>
            <a:xfrm>
              <a:off x="2237" y="1390"/>
              <a:ext cx="0" cy="1124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1215" name="直接连接符 336914"/>
            <p:cNvSpPr/>
            <p:nvPr/>
          </p:nvSpPr>
          <p:spPr>
            <a:xfrm>
              <a:off x="2237" y="1390"/>
              <a:ext cx="1387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6" name="直接连接符 336915"/>
            <p:cNvSpPr/>
            <p:nvPr/>
          </p:nvSpPr>
          <p:spPr>
            <a:xfrm>
              <a:off x="1656" y="1797"/>
              <a:ext cx="0" cy="112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7" name="直接连接符 336916"/>
            <p:cNvSpPr/>
            <p:nvPr/>
          </p:nvSpPr>
          <p:spPr>
            <a:xfrm>
              <a:off x="1656" y="1797"/>
              <a:ext cx="1387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8" name="直接连接符 336917"/>
            <p:cNvSpPr/>
            <p:nvPr/>
          </p:nvSpPr>
          <p:spPr>
            <a:xfrm>
              <a:off x="1656" y="2920"/>
              <a:ext cx="1387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9" name="直接连接符 336918"/>
            <p:cNvSpPr/>
            <p:nvPr/>
          </p:nvSpPr>
          <p:spPr>
            <a:xfrm flipH="1">
              <a:off x="1656" y="1390"/>
              <a:ext cx="581" cy="40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0" name="直接连接符 336919"/>
            <p:cNvSpPr/>
            <p:nvPr/>
          </p:nvSpPr>
          <p:spPr>
            <a:xfrm>
              <a:off x="3631" y="1390"/>
              <a:ext cx="0" cy="112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1" name="直接连接符 336920"/>
            <p:cNvSpPr/>
            <p:nvPr/>
          </p:nvSpPr>
          <p:spPr>
            <a:xfrm flipH="1">
              <a:off x="3049" y="1390"/>
              <a:ext cx="581" cy="40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2" name="直接连接符 336921"/>
            <p:cNvSpPr/>
            <p:nvPr/>
          </p:nvSpPr>
          <p:spPr>
            <a:xfrm flipH="1">
              <a:off x="1656" y="2512"/>
              <a:ext cx="581" cy="408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1223" name="直接连接符 336922"/>
            <p:cNvSpPr/>
            <p:nvPr/>
          </p:nvSpPr>
          <p:spPr>
            <a:xfrm flipH="1">
              <a:off x="3049" y="2512"/>
              <a:ext cx="581" cy="408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24" name="直接连接符 336923"/>
            <p:cNvSpPr/>
            <p:nvPr/>
          </p:nvSpPr>
          <p:spPr>
            <a:xfrm>
              <a:off x="3621" y="2512"/>
              <a:ext cx="820" cy="0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51225" name="直接连接符 336924"/>
            <p:cNvSpPr/>
            <p:nvPr/>
          </p:nvSpPr>
          <p:spPr>
            <a:xfrm flipH="1">
              <a:off x="1220" y="2920"/>
              <a:ext cx="436" cy="306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51226" name="直接连接符 336925"/>
            <p:cNvSpPr/>
            <p:nvPr/>
          </p:nvSpPr>
          <p:spPr>
            <a:xfrm flipV="1">
              <a:off x="2237" y="983"/>
              <a:ext cx="0" cy="407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51227" name="文本框 336926"/>
            <p:cNvSpPr txBox="1"/>
            <p:nvPr/>
          </p:nvSpPr>
          <p:spPr>
            <a:xfrm>
              <a:off x="2412" y="2244"/>
              <a:ext cx="727" cy="30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eaLnBrk="0" hangingPunct="0">
                <a:lnSpc>
                  <a:spcPct val="80000"/>
                </a:lnSpc>
              </a:pPr>
              <a:r>
                <a:rPr lang="zh-CN" altLang="en-US" sz="1985" b="1" dirty="0">
                  <a:latin typeface="Times New Roman" panose="02020603050405020304" charset="0"/>
                  <a:ea typeface="宋体" panose="02010600030101010101" pitchFamily="2" charset="-122"/>
                </a:rPr>
                <a:t>灰度级</a:t>
              </a:r>
            </a:p>
          </p:txBody>
        </p:sp>
        <p:sp>
          <p:nvSpPr>
            <p:cNvPr id="51228" name="直接连接符 336927"/>
            <p:cNvSpPr/>
            <p:nvPr/>
          </p:nvSpPr>
          <p:spPr>
            <a:xfrm flipV="1">
              <a:off x="2237" y="1798"/>
              <a:ext cx="815" cy="71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51229" name="直接连接符 336928"/>
            <p:cNvSpPr/>
            <p:nvPr/>
          </p:nvSpPr>
          <p:spPr>
            <a:xfrm>
              <a:off x="2237" y="2512"/>
              <a:ext cx="1454" cy="0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51230" name="直接连接符 336929"/>
            <p:cNvSpPr/>
            <p:nvPr/>
          </p:nvSpPr>
          <p:spPr>
            <a:xfrm>
              <a:off x="3049" y="1798"/>
              <a:ext cx="0" cy="1122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31" name="直接连接符 336930"/>
            <p:cNvSpPr/>
            <p:nvPr/>
          </p:nvSpPr>
          <p:spPr>
            <a:xfrm>
              <a:off x="2750" y="2087"/>
              <a:ext cx="0" cy="20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</p:grp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40105" y="1267460"/>
            <a:ext cx="949388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308227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80" y="2683303"/>
            <a:ext cx="3361267" cy="27152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图片 308228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95" y="2683303"/>
            <a:ext cx="3445298" cy="27835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矩形 308229"/>
          <p:cNvSpPr/>
          <p:nvPr/>
        </p:nvSpPr>
        <p:spPr>
          <a:xfrm>
            <a:off x="1563370" y="5540375"/>
            <a:ext cx="8822055" cy="495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/>
            <a:r>
              <a:rPr lang="zh-CN" altLang="en-US" sz="1985" dirty="0">
                <a:latin typeface="Times New Roman" panose="02020603050405020304" charset="0"/>
                <a:ea typeface="宋体" panose="02010600030101010101" pitchFamily="2" charset="-122"/>
              </a:rPr>
              <a:t>                   </a:t>
            </a:r>
            <a:r>
              <a:rPr lang="zh-CN" altLang="en-US" sz="2645" dirty="0">
                <a:latin typeface="Times New Roman" panose="02020603050405020304" charset="0"/>
                <a:ea typeface="黑体" panose="02010609060101010101" pitchFamily="2" charset="-122"/>
              </a:rPr>
              <a:t>(</a:t>
            </a:r>
            <a:r>
              <a:rPr lang="en-US" altLang="zh-CN" sz="2645">
                <a:latin typeface="Times New Roman" panose="02020603050405020304" charset="0"/>
                <a:ea typeface="黑体" panose="02010609060101010101" pitchFamily="2" charset="-122"/>
              </a:rPr>
              <a:t>a)</a:t>
            </a:r>
            <a:r>
              <a:rPr lang="zh-CN" altLang="en-US" sz="2645" dirty="0">
                <a:latin typeface="Times New Roman" panose="02020603050405020304" charset="0"/>
                <a:ea typeface="黑体" panose="02010609060101010101" pitchFamily="2" charset="-122"/>
              </a:rPr>
              <a:t>原真彩色图像                (</a:t>
            </a:r>
            <a:r>
              <a:rPr lang="en-US" altLang="zh-CN" sz="2645">
                <a:latin typeface="Times New Roman" panose="02020603050405020304" charset="0"/>
                <a:ea typeface="黑体" panose="02010609060101010101" pitchFamily="2" charset="-122"/>
              </a:rPr>
              <a:t>b)</a:t>
            </a:r>
            <a:r>
              <a:rPr lang="zh-CN" altLang="en-US" sz="2645" dirty="0">
                <a:latin typeface="Times New Roman" panose="02020603050405020304" charset="0"/>
                <a:ea typeface="黑体" panose="02010609060101010101" pitchFamily="2" charset="-122"/>
              </a:rPr>
              <a:t>转变成的256色图像</a:t>
            </a:r>
          </a:p>
        </p:txBody>
      </p:sp>
      <p:sp>
        <p:nvSpPr>
          <p:cNvPr id="52228" name="矩形 308231"/>
          <p:cNvSpPr/>
          <p:nvPr/>
        </p:nvSpPr>
        <p:spPr>
          <a:xfrm>
            <a:off x="849630" y="2000250"/>
            <a:ext cx="8746490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1. 中位切分法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8" name="文本框 260103"/>
          <p:cNvSpPr txBox="1"/>
          <p:nvPr/>
        </p:nvSpPr>
        <p:spPr>
          <a:xfrm>
            <a:off x="849485" y="1257772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266244"/>
          <p:cNvSpPr/>
          <p:nvPr/>
        </p:nvSpPr>
        <p:spPr>
          <a:xfrm>
            <a:off x="835660" y="1910080"/>
            <a:ext cx="9671050" cy="2576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2. 流行色法 </a:t>
            </a:r>
          </a:p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  </a:t>
            </a:r>
            <a:r>
              <a:rPr lang="en-US" altLang="zh-CN" sz="26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首先，对原彩色图像中各颜色出现的概率进行统计。</a:t>
            </a:r>
          </a:p>
          <a:p>
            <a:pPr lvl="0" algn="l">
              <a:lnSpc>
                <a:spcPct val="120000"/>
              </a:lnSpc>
            </a:pPr>
            <a:r>
              <a:rPr lang="en-US" altLang="zh-CN" sz="26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   然后，按照由大到小的顺序选择出前256种颜色。</a:t>
            </a:r>
          </a:p>
          <a:p>
            <a:pPr lvl="0" algn="l">
              <a:lnSpc>
                <a:spcPct val="120000"/>
              </a:lnSpc>
            </a:pPr>
            <a:r>
              <a:rPr lang="en-US" altLang="zh-CN" sz="2600" b="1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   最后，将其它颜色按照与这256种颜色就近的原则进行转换，用这256种颜色代替原真彩色图像中的颜色。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25355" y="1267297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30925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80" y="2636957"/>
            <a:ext cx="3445298" cy="27835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309252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99" y="2636957"/>
            <a:ext cx="3445298" cy="27835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矩形 309253"/>
          <p:cNvSpPr/>
          <p:nvPr/>
        </p:nvSpPr>
        <p:spPr>
          <a:xfrm>
            <a:off x="1739053" y="5746129"/>
            <a:ext cx="8222849" cy="427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en-US" altLang="zh-CN" sz="2205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            </a:t>
            </a:r>
            <a:r>
              <a:rPr lang="zh-CN" altLang="en-US" sz="2205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(</a:t>
            </a:r>
            <a:r>
              <a:rPr lang="en-US" altLang="zh-CN" sz="2205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a)</a:t>
            </a:r>
            <a:r>
              <a:rPr lang="zh-CN" altLang="en-US" sz="2205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原真彩色图像                            (</a:t>
            </a:r>
            <a:r>
              <a:rPr lang="en-US" altLang="zh-CN" sz="2205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b)</a:t>
            </a:r>
            <a:r>
              <a:rPr lang="zh-CN" altLang="en-US" sz="2205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转变成的256色图像</a:t>
            </a:r>
          </a:p>
        </p:txBody>
      </p:sp>
      <p:sp>
        <p:nvSpPr>
          <p:cNvPr id="54276" name="矩形 309255"/>
          <p:cNvSpPr/>
          <p:nvPr/>
        </p:nvSpPr>
        <p:spPr>
          <a:xfrm>
            <a:off x="828675" y="1844040"/>
            <a:ext cx="4935855" cy="603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sym typeface="+mn-ea"/>
              </a:rPr>
              <a:t>2. 流行色法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9" name="组合 8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0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260103"/>
          <p:cNvSpPr txBox="1"/>
          <p:nvPr/>
        </p:nvSpPr>
        <p:spPr>
          <a:xfrm>
            <a:off x="828675" y="1267460"/>
            <a:ext cx="950531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真彩色转化为256色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31815"/>
          <p:cNvGrpSpPr/>
          <p:nvPr/>
        </p:nvGrpSpPr>
        <p:grpSpPr>
          <a:xfrm>
            <a:off x="1949450" y="2308225"/>
            <a:ext cx="8351838" cy="4730750"/>
            <a:chOff x="385" y="972"/>
            <a:chExt cx="5217" cy="2980"/>
          </a:xfrm>
        </p:grpSpPr>
        <p:sp>
          <p:nvSpPr>
            <p:cNvPr id="7170" name="文本框 31763"/>
            <p:cNvSpPr txBox="1"/>
            <p:nvPr/>
          </p:nvSpPr>
          <p:spPr>
            <a:xfrm>
              <a:off x="1791" y="3702"/>
              <a:ext cx="263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图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6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.2    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charset="0"/>
                  <a:ea typeface="黑体" panose="02010609060101010101" pitchFamily="2" charset="-122"/>
                </a:rPr>
                <a:t>电磁辐射波谱</a:t>
              </a:r>
            </a:p>
          </p:txBody>
        </p:sp>
        <p:grpSp>
          <p:nvGrpSpPr>
            <p:cNvPr id="7171" name="组合 31814"/>
            <p:cNvGrpSpPr/>
            <p:nvPr/>
          </p:nvGrpSpPr>
          <p:grpSpPr>
            <a:xfrm>
              <a:off x="385" y="972"/>
              <a:ext cx="5217" cy="2640"/>
              <a:chOff x="385" y="972"/>
              <a:chExt cx="5217" cy="2640"/>
            </a:xfrm>
          </p:grpSpPr>
          <p:sp>
            <p:nvSpPr>
              <p:cNvPr id="7172" name="矩形 31762"/>
              <p:cNvSpPr/>
              <p:nvPr/>
            </p:nvSpPr>
            <p:spPr>
              <a:xfrm>
                <a:off x="385" y="972"/>
                <a:ext cx="5217" cy="2640"/>
              </a:xfrm>
              <a:prstGeom prst="rect">
                <a:avLst/>
              </a:prstGeom>
              <a:solidFill>
                <a:srgbClr val="00E4A8"/>
              </a:solidFill>
              <a:ln w="9525" cap="sq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/>
                <a:endParaRPr lang="zh-CN" altLang="en-US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3" name="文本框 31767"/>
              <p:cNvSpPr txBox="1"/>
              <p:nvPr/>
            </p:nvSpPr>
            <p:spPr>
              <a:xfrm>
                <a:off x="431" y="2458"/>
                <a:ext cx="4288" cy="48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110000"/>
                  </a:lnSpc>
                </a:pPr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</a:rPr>
                  <a:t>0.001nm  1nm    10nm                            </a:t>
                </a: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电波</a:t>
                </a:r>
              </a:p>
              <a:p>
                <a:pPr lvl="0" indent="0" algn="just">
                  <a:lnSpc>
                    <a:spcPct val="135000"/>
                  </a:lnSpc>
                </a:pP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                                          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可见光</a:t>
                </a: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         </a:t>
                </a:r>
              </a:p>
            </p:txBody>
          </p:sp>
          <p:sp>
            <p:nvSpPr>
              <p:cNvPr id="7174" name="文本框 31768"/>
              <p:cNvSpPr txBox="1"/>
              <p:nvPr/>
            </p:nvSpPr>
            <p:spPr>
              <a:xfrm>
                <a:off x="657" y="2274"/>
                <a:ext cx="4062" cy="11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/>
                <a:endParaRPr lang="zh-CN" altLang="en-US" sz="1600" b="1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5" name="文本框 31769"/>
              <p:cNvSpPr txBox="1"/>
              <p:nvPr/>
            </p:nvSpPr>
            <p:spPr>
              <a:xfrm>
                <a:off x="542" y="1849"/>
                <a:ext cx="4051" cy="285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96000"/>
                  </a:lnSpc>
                </a:pPr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</a:rPr>
                  <a:t> γ</a:t>
                </a: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射线    </a:t>
                </a:r>
                <a:r>
                  <a:rPr lang="zh-CN" altLang="en-US" sz="1600" b="1" dirty="0">
                    <a:latin typeface="Times New Roman" panose="02020603050405020304" charset="0"/>
                    <a:ea typeface="仿宋" panose="02010609060101010101" charset="-122"/>
                  </a:rPr>
                  <a:t>χ</a:t>
                </a: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射线    紫外线     红外线          微波          视频、无线电波</a:t>
                </a:r>
              </a:p>
            </p:txBody>
          </p:sp>
          <p:sp>
            <p:nvSpPr>
              <p:cNvPr id="7176" name="直接连接符 31770"/>
              <p:cNvSpPr/>
              <p:nvPr/>
            </p:nvSpPr>
            <p:spPr>
              <a:xfrm>
                <a:off x="657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7" name="直接连接符 31771"/>
              <p:cNvSpPr/>
              <p:nvPr/>
            </p:nvSpPr>
            <p:spPr>
              <a:xfrm>
                <a:off x="1108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" name="直接连接符 31772"/>
              <p:cNvSpPr/>
              <p:nvPr/>
            </p:nvSpPr>
            <p:spPr>
              <a:xfrm>
                <a:off x="1559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9" name="直接连接符 31773"/>
              <p:cNvSpPr/>
              <p:nvPr/>
            </p:nvSpPr>
            <p:spPr>
              <a:xfrm>
                <a:off x="1898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直接连接符 31774"/>
              <p:cNvSpPr/>
              <p:nvPr/>
            </p:nvSpPr>
            <p:spPr>
              <a:xfrm>
                <a:off x="2124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1" name="直接连接符 31775"/>
              <p:cNvSpPr/>
              <p:nvPr/>
            </p:nvSpPr>
            <p:spPr>
              <a:xfrm>
                <a:off x="2688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2" name="直接连接符 31776"/>
              <p:cNvSpPr/>
              <p:nvPr/>
            </p:nvSpPr>
            <p:spPr>
              <a:xfrm>
                <a:off x="3252" y="2033"/>
                <a:ext cx="0" cy="36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3" name="直接连接符 31777"/>
              <p:cNvSpPr/>
              <p:nvPr/>
            </p:nvSpPr>
            <p:spPr>
              <a:xfrm flipH="1">
                <a:off x="1409" y="2517"/>
                <a:ext cx="489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4" name="文本框 31778"/>
              <p:cNvSpPr txBox="1"/>
              <p:nvPr/>
            </p:nvSpPr>
            <p:spPr>
              <a:xfrm>
                <a:off x="1409" y="2999"/>
                <a:ext cx="3512" cy="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115000"/>
                  </a:lnSpc>
                </a:pP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紫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蓝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青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绿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黄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橙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红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 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近红外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短波红外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中红外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热红外</a:t>
                </a:r>
                <a:r>
                  <a:rPr lang="zh-CN" altLang="en-US" sz="12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charset="0"/>
                    <a:ea typeface="黑体" panose="02010609060101010101" pitchFamily="2" charset="-122"/>
                  </a:rPr>
                  <a:t>远红外</a:t>
                </a:r>
              </a:p>
            </p:txBody>
          </p:sp>
          <p:sp>
            <p:nvSpPr>
              <p:cNvPr id="7185" name="直接连接符 31779"/>
              <p:cNvSpPr/>
              <p:nvPr/>
            </p:nvSpPr>
            <p:spPr>
              <a:xfrm>
                <a:off x="2124" y="2517"/>
                <a:ext cx="532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6" name="文本框 31780"/>
              <p:cNvSpPr txBox="1"/>
              <p:nvPr/>
            </p:nvSpPr>
            <p:spPr>
              <a:xfrm>
                <a:off x="1234" y="3325"/>
                <a:ext cx="3914" cy="24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110000"/>
                  </a:lnSpc>
                </a:pPr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</a:rPr>
                  <a:t>400nm 500nm 600nm 700nm  1300 nm  3μm   8μm   14μm     1mm</a:t>
                </a:r>
              </a:p>
            </p:txBody>
          </p:sp>
          <p:sp>
            <p:nvSpPr>
              <p:cNvPr id="7187" name="直接连接符 31781"/>
              <p:cNvSpPr/>
              <p:nvPr/>
            </p:nvSpPr>
            <p:spPr>
              <a:xfrm>
                <a:off x="1409" y="3240"/>
                <a:ext cx="0" cy="12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8" name="直接连接符 31782"/>
              <p:cNvSpPr/>
              <p:nvPr/>
            </p:nvSpPr>
            <p:spPr>
              <a:xfrm>
                <a:off x="2653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9" name="直接连接符 31783"/>
              <p:cNvSpPr/>
              <p:nvPr/>
            </p:nvSpPr>
            <p:spPr>
              <a:xfrm>
                <a:off x="657" y="2156"/>
                <a:ext cx="451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190" name="直接连接符 31784"/>
              <p:cNvSpPr/>
              <p:nvPr/>
            </p:nvSpPr>
            <p:spPr>
              <a:xfrm>
                <a:off x="1108" y="2156"/>
                <a:ext cx="451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191" name="直接连接符 31785"/>
              <p:cNvSpPr/>
              <p:nvPr/>
            </p:nvSpPr>
            <p:spPr>
              <a:xfrm>
                <a:off x="1559" y="2156"/>
                <a:ext cx="339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192" name="直接连接符 31786"/>
              <p:cNvSpPr/>
              <p:nvPr/>
            </p:nvSpPr>
            <p:spPr>
              <a:xfrm>
                <a:off x="1898" y="2156"/>
                <a:ext cx="226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193" name="直接连接符 31787"/>
              <p:cNvSpPr/>
              <p:nvPr/>
            </p:nvSpPr>
            <p:spPr>
              <a:xfrm>
                <a:off x="2124" y="2156"/>
                <a:ext cx="564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194" name="直接连接符 31788"/>
              <p:cNvSpPr/>
              <p:nvPr/>
            </p:nvSpPr>
            <p:spPr>
              <a:xfrm>
                <a:off x="3061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5" name="直接连接符 31789"/>
              <p:cNvSpPr/>
              <p:nvPr/>
            </p:nvSpPr>
            <p:spPr>
              <a:xfrm>
                <a:off x="3606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6" name="直接连接符 31790"/>
              <p:cNvSpPr/>
              <p:nvPr/>
            </p:nvSpPr>
            <p:spPr>
              <a:xfrm>
                <a:off x="4014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7" name="直接连接符 31791"/>
              <p:cNvSpPr/>
              <p:nvPr/>
            </p:nvSpPr>
            <p:spPr>
              <a:xfrm>
                <a:off x="4422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8" name="直接连接符 31792"/>
              <p:cNvSpPr/>
              <p:nvPr/>
            </p:nvSpPr>
            <p:spPr>
              <a:xfrm>
                <a:off x="4921" y="2999"/>
                <a:ext cx="0" cy="3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9" name="直接连接符 31793"/>
              <p:cNvSpPr/>
              <p:nvPr/>
            </p:nvSpPr>
            <p:spPr>
              <a:xfrm>
                <a:off x="2688" y="2517"/>
                <a:ext cx="2233" cy="50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0" name="文本框 31794"/>
              <p:cNvSpPr txBox="1"/>
              <p:nvPr/>
            </p:nvSpPr>
            <p:spPr>
              <a:xfrm>
                <a:off x="2272" y="1433"/>
                <a:ext cx="3017" cy="26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115000"/>
                  </a:lnSpc>
                </a:pPr>
                <a:r>
                  <a:rPr lang="zh-CN" altLang="en-US" sz="1600" b="1" dirty="0">
                    <a:latin typeface="Times New Roman" panose="02020603050405020304" charset="0"/>
                    <a:ea typeface="宋体" panose="02010600030101010101" pitchFamily="2" charset="-122"/>
                  </a:rPr>
                  <a:t>毫米波 厘米波分米波 超短波 短波 中波 长波 超长波</a:t>
                </a:r>
              </a:p>
            </p:txBody>
          </p:sp>
          <p:sp>
            <p:nvSpPr>
              <p:cNvPr id="7201" name="直接连接符 31795"/>
              <p:cNvSpPr/>
              <p:nvPr/>
            </p:nvSpPr>
            <p:spPr>
              <a:xfrm>
                <a:off x="2278" y="1703"/>
                <a:ext cx="416" cy="33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2" name="直接连接符 31796"/>
              <p:cNvSpPr/>
              <p:nvPr/>
            </p:nvSpPr>
            <p:spPr>
              <a:xfrm flipH="1">
                <a:off x="3252" y="1698"/>
                <a:ext cx="270" cy="33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3" name="直接连接符 31797"/>
              <p:cNvSpPr/>
              <p:nvPr/>
            </p:nvSpPr>
            <p:spPr>
              <a:xfrm>
                <a:off x="2688" y="2156"/>
                <a:ext cx="564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204" name="直接连接符 31798"/>
              <p:cNvSpPr/>
              <p:nvPr/>
            </p:nvSpPr>
            <p:spPr>
              <a:xfrm>
                <a:off x="2278" y="1312"/>
                <a:ext cx="0" cy="12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5" name="直接连接符 31799"/>
              <p:cNvSpPr/>
              <p:nvPr/>
            </p:nvSpPr>
            <p:spPr>
              <a:xfrm>
                <a:off x="2733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6" name="直接连接符 31800"/>
              <p:cNvSpPr/>
              <p:nvPr/>
            </p:nvSpPr>
            <p:spPr>
              <a:xfrm>
                <a:off x="3530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7" name="直接连接符 31801"/>
              <p:cNvSpPr/>
              <p:nvPr/>
            </p:nvSpPr>
            <p:spPr>
              <a:xfrm>
                <a:off x="3131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08" name="文本框 31802"/>
              <p:cNvSpPr txBox="1"/>
              <p:nvPr/>
            </p:nvSpPr>
            <p:spPr>
              <a:xfrm>
                <a:off x="2034" y="1071"/>
                <a:ext cx="3522" cy="24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indent="0" algn="just">
                  <a:lnSpc>
                    <a:spcPct val="80000"/>
                  </a:lnSpc>
                </a:pPr>
                <a:r>
                  <a:rPr lang="en-US" altLang="zh-CN" sz="1600" b="1">
                    <a:latin typeface="Times New Roman" panose="02020603050405020304" charset="0"/>
                    <a:ea typeface="宋体" panose="02010600030101010101" pitchFamily="2" charset="-122"/>
                  </a:rPr>
                  <a:t>1mm    10mm    1cm      1m      10m  100m 0.1km 10km  100km</a:t>
                </a:r>
              </a:p>
            </p:txBody>
          </p:sp>
          <p:sp>
            <p:nvSpPr>
              <p:cNvPr id="7209" name="直接连接符 31803"/>
              <p:cNvSpPr/>
              <p:nvPr/>
            </p:nvSpPr>
            <p:spPr>
              <a:xfrm>
                <a:off x="3921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0" name="直接连接符 31804"/>
              <p:cNvSpPr/>
              <p:nvPr/>
            </p:nvSpPr>
            <p:spPr>
              <a:xfrm>
                <a:off x="4205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1" name="直接连接符 31805"/>
              <p:cNvSpPr/>
              <p:nvPr/>
            </p:nvSpPr>
            <p:spPr>
              <a:xfrm>
                <a:off x="4513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2" name="直接连接符 31806"/>
              <p:cNvSpPr/>
              <p:nvPr/>
            </p:nvSpPr>
            <p:spPr>
              <a:xfrm>
                <a:off x="4830" y="1312"/>
                <a:ext cx="0" cy="377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3" name="直接连接符 31807"/>
              <p:cNvSpPr/>
              <p:nvPr/>
            </p:nvSpPr>
            <p:spPr>
              <a:xfrm>
                <a:off x="5288" y="1312"/>
                <a:ext cx="0" cy="12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4" name="直接连接符 31808"/>
              <p:cNvSpPr/>
              <p:nvPr/>
            </p:nvSpPr>
            <p:spPr>
              <a:xfrm>
                <a:off x="4719" y="2035"/>
                <a:ext cx="0" cy="48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5" name="直接连接符 31809"/>
              <p:cNvSpPr/>
              <p:nvPr/>
            </p:nvSpPr>
            <p:spPr>
              <a:xfrm flipH="1">
                <a:off x="4719" y="1698"/>
                <a:ext cx="529" cy="32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16" name="直接连接符 31810"/>
              <p:cNvSpPr/>
              <p:nvPr/>
            </p:nvSpPr>
            <p:spPr>
              <a:xfrm>
                <a:off x="3252" y="2156"/>
                <a:ext cx="1467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217" name="直接连接符 31811"/>
              <p:cNvSpPr/>
              <p:nvPr/>
            </p:nvSpPr>
            <p:spPr>
              <a:xfrm>
                <a:off x="2688" y="2475"/>
                <a:ext cx="2031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7218" name="直接连接符 31812"/>
              <p:cNvSpPr/>
              <p:nvPr/>
            </p:nvSpPr>
            <p:spPr>
              <a:xfrm>
                <a:off x="657" y="2339"/>
                <a:ext cx="4062" cy="0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7220" name="文本框 2"/>
          <p:cNvSpPr txBox="1"/>
          <p:nvPr/>
        </p:nvSpPr>
        <p:spPr>
          <a:xfrm>
            <a:off x="1974850" y="6997700"/>
            <a:ext cx="4564063" cy="395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 nm</a:t>
            </a:r>
            <a:r>
              <a:rPr lang="zh-CN" altLang="en-US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10</a:t>
            </a:r>
            <a:r>
              <a:rPr lang="en-US" altLang="zh-CN" sz="2000" baseline="30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-9</a:t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m </a:t>
            </a:r>
            <a:r>
              <a:rPr lang="zh-CN" altLang="en-US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； </a:t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μm</a:t>
            </a:r>
            <a:r>
              <a:rPr lang="zh-CN" altLang="en-US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10</a:t>
            </a:r>
            <a:r>
              <a:rPr lang="en-US" altLang="zh-CN" sz="2000" baseline="30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-6</a:t>
            </a:r>
            <a:r>
              <a:rPr lang="en-US" altLang="zh-CN" sz="2000">
                <a:solidFill>
                  <a:srgbClr val="000099"/>
                </a:solidFill>
                <a:latin typeface="Times New Roman" panose="02020603050405020304" charset="0"/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5314950" y="1508125"/>
            <a:ext cx="2679700" cy="563563"/>
          </a:xfrm>
          <a:prstGeom prst="wedgeRoundRectCallout">
            <a:avLst>
              <a:gd name="adj1" fmla="val -51232"/>
              <a:gd name="adj2" fmla="val 138301"/>
              <a:gd name="adj3" fmla="val 16667"/>
            </a:avLst>
          </a:prstGeom>
          <a:solidFill>
            <a:srgbClr val="FFFFFF"/>
          </a:solidFill>
          <a:ln w="19050" cmpd="dbl">
            <a:solidFill>
              <a:srgbClr val="FF0000"/>
            </a:solidFill>
            <a:prstDash val="solid"/>
          </a:ln>
        </p:spPr>
        <p:style>
          <a:lnRef idx="2">
            <a:srgbClr val="00E4A8">
              <a:shade val="50000"/>
            </a:srgbClr>
          </a:lnRef>
          <a:fillRef idx="1">
            <a:srgbClr val="00E4A8"/>
          </a:fillRef>
          <a:effectRef idx="0">
            <a:srgbClr val="00E4A8"/>
          </a:effectRef>
          <a:fontRef idx="minor">
            <a:srgbClr val="FFFFFF"/>
          </a:fontRef>
        </p:style>
        <p:txBody>
          <a:bodyPr rtlCol="0" anchor="ctr"/>
          <a:lstStyle/>
          <a:p>
            <a:pPr algn="l" fontAlgn="base"/>
            <a:r>
              <a:rPr lang="en-US" altLang="zh-CN" sz="1800" b="1" strike="noStrike" noProof="1">
                <a:solidFill>
                  <a:srgbClr val="FF0000"/>
                </a:solidFill>
                <a:latin typeface="Times New Roman" panose="02020603050405020304" charset="0"/>
              </a:rPr>
              <a:t>5G</a:t>
            </a:r>
            <a:r>
              <a:rPr lang="zh-CN" altLang="en-US" sz="1800" b="1" strike="noStrike" noProof="1">
                <a:solidFill>
                  <a:srgbClr val="FF0000"/>
                </a:solidFill>
                <a:latin typeface="Times New Roman" panose="02020603050405020304" charset="0"/>
              </a:rPr>
              <a:t>频段：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30GHz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/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10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mm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；300GHz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/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1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mm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7994650" y="1508125"/>
            <a:ext cx="2622550" cy="563563"/>
          </a:xfrm>
          <a:prstGeom prst="wedgeRoundRectCallout">
            <a:avLst>
              <a:gd name="adj1" fmla="val -100290"/>
              <a:gd name="adj2" fmla="val 158998"/>
              <a:gd name="adj3" fmla="val 16667"/>
            </a:avLst>
          </a:prstGeom>
          <a:solidFill>
            <a:srgbClr val="FFFFFF"/>
          </a:solidFill>
          <a:ln w="19050" cmpd="dbl">
            <a:solidFill>
              <a:srgbClr val="FF0000"/>
            </a:solidFill>
            <a:prstDash val="solid"/>
          </a:ln>
        </p:spPr>
        <p:style>
          <a:lnRef idx="2">
            <a:srgbClr val="00E4A8">
              <a:shade val="50000"/>
            </a:srgbClr>
          </a:lnRef>
          <a:fillRef idx="1">
            <a:srgbClr val="00E4A8"/>
          </a:fillRef>
          <a:effectRef idx="0">
            <a:srgbClr val="00E4A8"/>
          </a:effectRef>
          <a:fontRef idx="minor">
            <a:srgbClr val="FFFFFF"/>
          </a:fontRef>
        </p:style>
        <p:txBody>
          <a:bodyPr rtlCol="0" anchor="ctr"/>
          <a:lstStyle/>
          <a:p>
            <a:pPr algn="l" fontAlgn="base"/>
            <a:r>
              <a:rPr lang="en-US" altLang="zh-CN" sz="1800" b="1" strike="noStrike" noProof="1">
                <a:solidFill>
                  <a:srgbClr val="FF0000"/>
                </a:solidFill>
                <a:latin typeface="Times New Roman" panose="02020603050405020304" charset="0"/>
              </a:rPr>
              <a:t>2G</a:t>
            </a:r>
            <a:r>
              <a:rPr lang="zh-CN" altLang="en-US" sz="1800" b="1" strike="noStrike" noProof="1">
                <a:solidFill>
                  <a:srgbClr val="FF0000"/>
                </a:solidFill>
                <a:latin typeface="Times New Roman" panose="02020603050405020304" charset="0"/>
              </a:rPr>
              <a:t>频段：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900m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Hz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/33cm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；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18</a:t>
            </a:r>
            <a:r>
              <a:rPr lang="zh-CN" alt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00GHz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/</a:t>
            </a:r>
            <a:r>
              <a:rPr lang="en-US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16.7c</a:t>
            </a:r>
            <a:r>
              <a:rPr lang="en-US" altLang="zh-CN" sz="1800" b="1" strike="noStrike" noProof="1">
                <a:solidFill>
                  <a:srgbClr val="000099"/>
                </a:solidFill>
                <a:latin typeface="Times New Roman" panose="02020603050405020304" charset="0"/>
              </a:rPr>
              <a:t>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6</a:t>
            </a:fld>
            <a:endParaRPr lang="zh-CN"/>
          </a:p>
        </p:txBody>
      </p:sp>
      <p:grpSp>
        <p:nvGrpSpPr>
          <p:cNvPr id="7" name="组合 6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8" name="组合 7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9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1508125"/>
            <a:ext cx="416052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</a:rPr>
              <a:t>极紫外(Extreme Ultraviolet，EUV)波段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1612900" y="1859915"/>
            <a:ext cx="2286000" cy="2302510"/>
          </a:xfrm>
          <a:prstGeom prst="straightConnector1">
            <a:avLst/>
          </a:prstGeom>
          <a:ln w="38100">
            <a:solidFill>
              <a:srgbClr val="FF0000">
                <a:alpha val="97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9" name="矩形 267268"/>
          <p:cNvSpPr/>
          <p:nvPr/>
        </p:nvSpPr>
        <p:spPr>
          <a:xfrm>
            <a:off x="836295" y="1782445"/>
            <a:ext cx="9679305" cy="1626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景物中物体的颜色偏离了原来的真实色彩，原因是由于颜色通道中不同的敏感度、增光因子、偏移量等使图像的3个分量发生了不同的线性变换，导致图像的三基色“不平衡”。 </a:t>
            </a:r>
          </a:p>
        </p:txBody>
      </p:sp>
      <p:sp>
        <p:nvSpPr>
          <p:cNvPr id="267271" name="矩形 267270"/>
          <p:cNvSpPr/>
          <p:nvPr/>
        </p:nvSpPr>
        <p:spPr>
          <a:xfrm>
            <a:off x="912495" y="3519170"/>
            <a:ext cx="8868410" cy="1840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en-US" altLang="zh-CN" sz="280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    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常用的彩色平衡方法有：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00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      ●  白平衡法 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00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      ●  最大颜色值法 </a:t>
            </a:r>
          </a:p>
        </p:txBody>
      </p:sp>
      <p:sp>
        <p:nvSpPr>
          <p:cNvPr id="43010" name="文本框 260103"/>
          <p:cNvSpPr txBox="1"/>
          <p:nvPr/>
        </p:nvSpPr>
        <p:spPr>
          <a:xfrm>
            <a:off x="828040" y="1238250"/>
            <a:ext cx="950912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9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7269">
                                            <p:txEl>
                                              <p:charRg st="8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7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338949"/>
          <p:cNvSpPr/>
          <p:nvPr/>
        </p:nvSpPr>
        <p:spPr>
          <a:xfrm>
            <a:off x="828675" y="2550795"/>
            <a:ext cx="9826625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楷体" panose="02010609060101010101" charset="-122"/>
              </a:rPr>
              <a:t>   </a:t>
            </a:r>
            <a:r>
              <a:rPr lang="zh-CN" altLang="en-US" sz="2400" b="1" dirty="0">
                <a:solidFill>
                  <a:srgbClr val="663300"/>
                </a:solidFill>
                <a:latin typeface="Times New Roman" panose="02020603050405020304" charset="0"/>
                <a:ea typeface="楷体" panose="02010609060101010101" charset="-122"/>
              </a:rPr>
              <a:t> 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sym typeface="宋体" panose="02010600030101010101" pitchFamily="2" charset="-122"/>
              </a:rPr>
              <a:t>将景物中的白色物体在图像中还原为白色。</a:t>
            </a:r>
          </a:p>
          <a:p>
            <a:pPr lvl="0" indent="0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首先，依据下式计算出色偏图像的亮度分量，求出图像的最大亮度</a:t>
            </a:r>
            <a:r>
              <a:rPr lang="en-US" altLang="zh-CN" sz="2800" i="1">
                <a:latin typeface="Times New Roman" panose="02020603050405020304" charset="0"/>
                <a:ea typeface="楷体" panose="02010609060101010101" charset="-122"/>
              </a:rPr>
              <a:t>I</a:t>
            </a:r>
            <a:r>
              <a:rPr lang="en-US" altLang="zh-CN" sz="2800" i="1" baseline="-25000">
                <a:latin typeface="Times New Roman" panose="02020603050405020304" charset="0"/>
                <a:ea typeface="楷体" panose="02010609060101010101" charset="-122"/>
              </a:rPr>
              <a:t>max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和平均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亮度    </a:t>
            </a:r>
            <a:r>
              <a:rPr lang="zh-CN" altLang="en-US" sz="2800" smtClean="0">
                <a:latin typeface="Times New Roman" panose="02020603050405020304" charset="0"/>
                <a:ea typeface="楷体" panose="02010609060101010101" charset="-122"/>
              </a:rPr>
              <a:t>；</a:t>
            </a:r>
            <a:endParaRPr lang="en-US" altLang="zh-CN" sz="2800" smtClean="0">
              <a:latin typeface="Times New Roman" panose="02020603050405020304" charset="0"/>
              <a:ea typeface="楷体" panose="02010609060101010101" charset="-122"/>
            </a:endParaRPr>
          </a:p>
          <a:p>
            <a:pPr lvl="0" indent="0">
              <a:lnSpc>
                <a:spcPct val="150000"/>
              </a:lnSpc>
            </a:pPr>
            <a:endParaRPr lang="en-US" altLang="zh-CN" sz="2800">
              <a:latin typeface="Times New Roman" panose="02020603050405020304" charset="0"/>
              <a:ea typeface="楷体" panose="02010609060101010101" charset="-122"/>
            </a:endParaRPr>
          </a:p>
          <a:p>
            <a:pPr lvl="0" indent="0">
              <a:lnSpc>
                <a:spcPct val="150000"/>
              </a:lnSpc>
            </a:pPr>
            <a:r>
              <a:rPr lang="zh-CN" altLang="en-US" sz="2800" smtClean="0">
                <a:latin typeface="Times New Roman" panose="02020603050405020304" charset="0"/>
                <a:ea typeface="楷体" panose="02010609060101010101" charset="-122"/>
              </a:rPr>
              <a:t>    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其次，设定一个较大的阈值</a:t>
            </a:r>
            <a:r>
              <a:rPr lang="en-US" altLang="zh-CN" sz="2800" i="1">
                <a:latin typeface="Times New Roman" panose="02020603050405020304" charset="0"/>
                <a:ea typeface="楷体" panose="02010609060101010101" charset="-122"/>
              </a:rPr>
              <a:t>T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(如</a:t>
            </a:r>
            <a:r>
              <a:rPr lang="en-US" altLang="zh-CN" sz="2800">
                <a:latin typeface="Times New Roman" panose="02020603050405020304" charset="0"/>
                <a:ea typeface="楷体" panose="02010609060101010101" charset="-122"/>
              </a:rPr>
              <a:t>0.95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)，求出图像中亮度值</a:t>
            </a: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大于</a:t>
            </a:r>
            <a:r>
              <a:rPr lang="en-US" altLang="zh-CN" sz="2800" smtClean="0">
                <a:latin typeface="Times New Roman" panose="02020603050405020304" charset="0"/>
                <a:ea typeface="楷体" panose="02010609060101010101" charset="-122"/>
              </a:rPr>
              <a:t>0.95×</a:t>
            </a:r>
            <a:r>
              <a:rPr lang="en-US" altLang="zh-CN" sz="2800" i="1" smtClean="0">
                <a:latin typeface="Times New Roman" panose="02020603050405020304" charset="0"/>
                <a:ea typeface="楷体" panose="02010609060101010101" charset="-122"/>
              </a:rPr>
              <a:t>I</a:t>
            </a:r>
            <a:r>
              <a:rPr lang="en-US" altLang="zh-CN" sz="2800" i="1" baseline="-25000" smtClean="0">
                <a:latin typeface="Times New Roman" panose="02020603050405020304" charset="0"/>
                <a:ea typeface="楷体" panose="02010609060101010101" charset="-122"/>
              </a:rPr>
              <a:t>max</a:t>
            </a:r>
            <a:r>
              <a:rPr lang="zh-CN" altLang="en-US" sz="2800" dirty="0">
                <a:latin typeface="Times New Roman" panose="02020603050405020304" charset="0"/>
                <a:ea typeface="楷体" panose="02010609060101010101" charset="-122"/>
              </a:rPr>
              <a:t>的点的集合；</a:t>
            </a:r>
            <a:endParaRPr lang="zh-CN" altLang="en-US" sz="2865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  <p:graphicFrame>
        <p:nvGraphicFramePr>
          <p:cNvPr id="56323" name="对象 338951"/>
          <p:cNvGraphicFramePr/>
          <p:nvPr/>
        </p:nvGraphicFramePr>
        <p:xfrm>
          <a:off x="4223808" y="3988020"/>
          <a:ext cx="309867" cy="47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r:id="rId3" imgW="128905" imgH="193675" progId="Equation.3">
                  <p:embed/>
                </p:oleObj>
              </mc:Choice>
              <mc:Fallback>
                <p:oleObj r:id="rId3" imgW="128905" imgH="193675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3808" y="3988020"/>
                        <a:ext cx="309867" cy="47617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对象 338956"/>
          <p:cNvGraphicFramePr/>
          <p:nvPr>
            <p:extLst>
              <p:ext uri="{D42A27DB-BD31-4B8C-83A1-F6EECF244321}">
                <p14:modId xmlns:p14="http://schemas.microsoft.com/office/powerpoint/2010/main" val="1451613195"/>
              </p:ext>
            </p:extLst>
          </p:nvPr>
        </p:nvGraphicFramePr>
        <p:xfrm>
          <a:off x="1397295" y="4693434"/>
          <a:ext cx="7958499" cy="50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r:id="rId5" imgW="3581400" imgH="228600" progId="Equation.3">
                  <p:embed/>
                </p:oleObj>
              </mc:Choice>
              <mc:Fallback>
                <p:oleObj r:id="rId5" imgW="3581400" imgH="2286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7295" y="4693434"/>
                        <a:ext cx="7958499" cy="504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矩形 310279"/>
          <p:cNvSpPr/>
          <p:nvPr/>
        </p:nvSpPr>
        <p:spPr>
          <a:xfrm>
            <a:off x="836930" y="1931035"/>
            <a:ext cx="9079230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1. 白平衡法 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5" name="组合 14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6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9" name="文本框 260103"/>
          <p:cNvSpPr txBox="1"/>
          <p:nvPr/>
        </p:nvSpPr>
        <p:spPr>
          <a:xfrm>
            <a:off x="836295" y="1238250"/>
            <a:ext cx="950087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347140"/>
          <p:cNvSpPr/>
          <p:nvPr/>
        </p:nvSpPr>
        <p:spPr>
          <a:xfrm>
            <a:off x="1460500" y="2644140"/>
            <a:ext cx="9218930" cy="2189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然后，认为这些点对应实际场景中白色的点，计算出这些点对应的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、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、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分量的均值   、  、  ，依据上式确定出白平衡法的调整参数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K</a:t>
            </a:r>
            <a:r>
              <a:rPr lang="en-US" altLang="zh-CN" sz="2865" baseline="-25000">
                <a:latin typeface="Times New Roman" panose="02020603050405020304" charset="0"/>
                <a:ea typeface="楷体" panose="02010609060101010101" charset="-122"/>
              </a:rPr>
              <a:t>R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、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K</a:t>
            </a:r>
            <a:r>
              <a:rPr lang="en-US" altLang="zh-CN" sz="2865" baseline="-25000">
                <a:latin typeface="Times New Roman" panose="02020603050405020304" charset="0"/>
                <a:ea typeface="楷体" panose="02010609060101010101" charset="-122"/>
              </a:rPr>
              <a:t>G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、</a:t>
            </a:r>
            <a:r>
              <a:rPr lang="en-US" altLang="zh-CN" sz="2865">
                <a:latin typeface="Times New Roman" panose="02020603050405020304" charset="0"/>
                <a:ea typeface="楷体" panose="02010609060101010101" charset="-122"/>
              </a:rPr>
              <a:t>K</a:t>
            </a:r>
            <a:r>
              <a:rPr lang="en-US" altLang="zh-CN" sz="2865" baseline="-25000">
                <a:latin typeface="Times New Roman" panose="02020603050405020304" charset="0"/>
                <a:ea typeface="楷体" panose="02010609060101010101" charset="-122"/>
              </a:rPr>
              <a:t>B</a:t>
            </a:r>
            <a:r>
              <a:rPr lang="zh-CN" altLang="en-US" sz="2865" dirty="0">
                <a:latin typeface="Times New Roman" panose="02020603050405020304" charset="0"/>
                <a:ea typeface="楷体" panose="02010609060101010101" charset="-122"/>
              </a:rPr>
              <a:t>；最后，利用调整下式对色偏图像进行调整。 </a:t>
            </a:r>
          </a:p>
        </p:txBody>
      </p:sp>
      <p:grpSp>
        <p:nvGrpSpPr>
          <p:cNvPr id="57347" name="组合 1"/>
          <p:cNvGrpSpPr/>
          <p:nvPr/>
        </p:nvGrpSpPr>
        <p:grpSpPr>
          <a:xfrm>
            <a:off x="6709436" y="3280763"/>
            <a:ext cx="1362013" cy="448169"/>
            <a:chOff x="8088" y="5013"/>
            <a:chExt cx="1944" cy="642"/>
          </a:xfrm>
        </p:grpSpPr>
        <p:graphicFrame>
          <p:nvGraphicFramePr>
            <p:cNvPr id="57348" name="对象 347143"/>
            <p:cNvGraphicFramePr/>
            <p:nvPr/>
          </p:nvGraphicFramePr>
          <p:xfrm>
            <a:off x="8087" y="5012"/>
            <a:ext cx="512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9" r:id="rId3" imgW="167640" imgH="193675" progId="Equation.3">
                    <p:embed/>
                  </p:oleObj>
                </mc:Choice>
                <mc:Fallback>
                  <p:oleObj r:id="rId3" imgW="167640" imgH="193675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87" y="5012"/>
                          <a:ext cx="512" cy="6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49" name="对象 347144"/>
            <p:cNvGraphicFramePr/>
            <p:nvPr/>
          </p:nvGraphicFramePr>
          <p:xfrm>
            <a:off x="8807" y="5045"/>
            <a:ext cx="552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0" r:id="rId5" imgW="180340" imgH="206375" progId="Equation.3">
                    <p:embed/>
                  </p:oleObj>
                </mc:Choice>
                <mc:Fallback>
                  <p:oleObj r:id="rId5" imgW="180340" imgH="206375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807" y="5045"/>
                          <a:ext cx="552" cy="6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0" name="对象 347145"/>
            <p:cNvGraphicFramePr/>
            <p:nvPr/>
          </p:nvGraphicFramePr>
          <p:xfrm>
            <a:off x="9520" y="5047"/>
            <a:ext cx="512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1" r:id="rId7" imgW="167640" imgH="193675" progId="Equation.3">
                    <p:embed/>
                  </p:oleObj>
                </mc:Choice>
                <mc:Fallback>
                  <p:oleObj r:id="rId7" imgW="167640" imgH="193675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520" y="5047"/>
                          <a:ext cx="512" cy="6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351" name="组合 2"/>
          <p:cNvGrpSpPr/>
          <p:nvPr/>
        </p:nvGrpSpPr>
        <p:grpSpPr>
          <a:xfrm>
            <a:off x="2295763" y="5567650"/>
            <a:ext cx="5721156" cy="1031138"/>
            <a:chOff x="1755" y="8713"/>
            <a:chExt cx="8170" cy="1472"/>
          </a:xfrm>
        </p:grpSpPr>
        <p:graphicFrame>
          <p:nvGraphicFramePr>
            <p:cNvPr id="57352" name="对象 347147"/>
            <p:cNvGraphicFramePr/>
            <p:nvPr/>
          </p:nvGraphicFramePr>
          <p:xfrm>
            <a:off x="1755" y="8712"/>
            <a:ext cx="1800" cy="1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" r:id="rId9" imgW="509905" imgH="408305" progId="Equation.3">
                    <p:embed/>
                  </p:oleObj>
                </mc:Choice>
                <mc:Fallback>
                  <p:oleObj r:id="rId9" imgW="509905" imgH="408305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755" y="8712"/>
                          <a:ext cx="1800" cy="14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3" name="对象 347148"/>
            <p:cNvGraphicFramePr/>
            <p:nvPr/>
          </p:nvGraphicFramePr>
          <p:xfrm>
            <a:off x="4702" y="8712"/>
            <a:ext cx="1920" cy="1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3" r:id="rId11" imgW="535305" imgH="408305" progId="Equation.3">
                    <p:embed/>
                  </p:oleObj>
                </mc:Choice>
                <mc:Fallback>
                  <p:oleObj r:id="rId11" imgW="535305" imgH="408305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02" y="8712"/>
                          <a:ext cx="1920" cy="1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4" name="对象 347149"/>
            <p:cNvGraphicFramePr/>
            <p:nvPr/>
          </p:nvGraphicFramePr>
          <p:xfrm>
            <a:off x="7765" y="8825"/>
            <a:ext cx="2160" cy="1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4" r:id="rId13" imgW="509905" imgH="408305" progId="Equation.3">
                    <p:embed/>
                  </p:oleObj>
                </mc:Choice>
                <mc:Fallback>
                  <p:oleObj r:id="rId13" imgW="509905" imgH="408305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765" y="8825"/>
                          <a:ext cx="2160" cy="1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357" name="矩形 310279"/>
          <p:cNvSpPr/>
          <p:nvPr/>
        </p:nvSpPr>
        <p:spPr>
          <a:xfrm>
            <a:off x="836930" y="1903095"/>
            <a:ext cx="881316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1. 白平衡法 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36150" y="1208877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69" name="对象 201730"/>
          <p:cNvGraphicFramePr/>
          <p:nvPr/>
        </p:nvGraphicFramePr>
        <p:xfrm>
          <a:off x="2311520" y="2990405"/>
          <a:ext cx="6374151" cy="211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r:id="rId3" imgW="2070100" imgH="889000" progId="Equation.3">
                  <p:embed/>
                </p:oleObj>
              </mc:Choice>
              <mc:Fallback>
                <p:oleObj r:id="rId3" imgW="2070100" imgH="8890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520" y="2990405"/>
                        <a:ext cx="6374151" cy="21182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矩形 310279"/>
          <p:cNvSpPr/>
          <p:nvPr/>
        </p:nvSpPr>
        <p:spPr>
          <a:xfrm>
            <a:off x="832485" y="1931035"/>
            <a:ext cx="8413750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1. 白平衡法 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36295" y="1238250"/>
            <a:ext cx="950087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图片 310275" descr="wes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17" y="2498377"/>
            <a:ext cx="3413786" cy="341378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图片 310276" descr="west白平衡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2498377"/>
            <a:ext cx="3746412" cy="3413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矩形 310277"/>
          <p:cNvSpPr/>
          <p:nvPr/>
        </p:nvSpPr>
        <p:spPr>
          <a:xfrm>
            <a:off x="1815465" y="6111875"/>
            <a:ext cx="7926070" cy="427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/>
            <a:r>
              <a:rPr lang="zh-CN" altLang="en-US" sz="2205" b="1" dirty="0">
                <a:latin typeface="Times New Roman" panose="02020603050405020304" charset="0"/>
                <a:ea typeface="黑体" panose="02010609060101010101" pitchFamily="2" charset="-122"/>
              </a:rPr>
              <a:t>     (</a:t>
            </a:r>
            <a:r>
              <a:rPr lang="en-US" altLang="zh-CN" sz="2205" b="1">
                <a:latin typeface="Times New Roman" panose="02020603050405020304" charset="0"/>
                <a:ea typeface="黑体" panose="02010609060101010101" pitchFamily="2" charset="-122"/>
              </a:rPr>
              <a:t>a) </a:t>
            </a:r>
            <a:r>
              <a:rPr lang="zh-CN" altLang="en-US" sz="2205" b="1" dirty="0">
                <a:latin typeface="Times New Roman" panose="02020603050405020304" charset="0"/>
                <a:ea typeface="黑体" panose="02010609060101010101" pitchFamily="2" charset="-122"/>
              </a:rPr>
              <a:t>原色偏图像                                (</a:t>
            </a:r>
            <a:r>
              <a:rPr lang="en-US" altLang="zh-CN" sz="2205" b="1">
                <a:latin typeface="Times New Roman" panose="02020603050405020304" charset="0"/>
                <a:ea typeface="黑体" panose="02010609060101010101" pitchFamily="2" charset="-122"/>
              </a:rPr>
              <a:t>b)</a:t>
            </a:r>
            <a:r>
              <a:rPr lang="zh-CN" altLang="en-US" sz="2205" b="1" dirty="0">
                <a:latin typeface="Times New Roman" panose="02020603050405020304" charset="0"/>
                <a:ea typeface="黑体" panose="02010609060101010101" pitchFamily="2" charset="-122"/>
              </a:rPr>
              <a:t>白平衡法处理后的图像</a:t>
            </a:r>
            <a:endParaRPr lang="zh-CN" altLang="en-US" sz="2205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  <p:sp>
        <p:nvSpPr>
          <p:cNvPr id="59396" name="矩形 310279"/>
          <p:cNvSpPr/>
          <p:nvPr/>
        </p:nvSpPr>
        <p:spPr>
          <a:xfrm>
            <a:off x="828675" y="1778635"/>
            <a:ext cx="718883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1. 白平衡法 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9525" y="1270"/>
            <a:ext cx="6594475" cy="7560310"/>
            <a:chOff x="1232" y="4"/>
            <a:chExt cx="10385" cy="11906"/>
          </a:xfrm>
        </p:grpSpPr>
        <p:grpSp>
          <p:nvGrpSpPr>
            <p:cNvPr id="9" name="组合 8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0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260103"/>
          <p:cNvSpPr txBox="1"/>
          <p:nvPr/>
        </p:nvSpPr>
        <p:spPr>
          <a:xfrm>
            <a:off x="828040" y="1238250"/>
            <a:ext cx="950912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矩形 203788"/>
          <p:cNvSpPr/>
          <p:nvPr/>
        </p:nvSpPr>
        <p:spPr>
          <a:xfrm>
            <a:off x="1037590" y="2386330"/>
            <a:ext cx="9419590" cy="417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zh-CN" altLang="en-US" sz="309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</a:rPr>
              <a:t>最大颜色值算法的基本过程是：</a:t>
            </a:r>
          </a:p>
          <a:p>
            <a:pPr lvl="0" indent="0">
              <a:lnSpc>
                <a:spcPct val="155000"/>
              </a:lnSpc>
            </a:pP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    首先，首先计算色偏图像各通道的最大值       、      、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65" b="1">
                <a:latin typeface="Times New Roman" panose="02020603050405020304" charset="0"/>
                <a:ea typeface="楷体" panose="02010609060101010101" charset="-122"/>
              </a:rPr>
              <a:t>  </a:t>
            </a:r>
            <a:r>
              <a:rPr lang="zh-CN" altLang="en-US" sz="2865" b="1" smtClean="0">
                <a:latin typeface="Times New Roman" panose="02020603050405020304" charset="0"/>
                <a:ea typeface="楷体" panose="02010609060101010101" charset="-122"/>
              </a:rPr>
              <a:t>   </a:t>
            </a: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，得到这些值之中最小的一个                                        ；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    其次</a:t>
            </a:r>
            <a:r>
              <a:rPr lang="zh-CN" altLang="en-US" sz="2205" b="1" dirty="0">
                <a:latin typeface="Times New Roman" panose="02020603050405020304" charset="0"/>
                <a:ea typeface="楷体" panose="02010609060101010101" charset="-122"/>
              </a:rPr>
              <a:t>，</a:t>
            </a: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统计各颜色通道中值大于的像素点的个数       、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    、  ，求出它们中的最大值                                   ，则该值对应的通道为颜色信息较强的通道；</a:t>
            </a:r>
          </a:p>
          <a:p>
            <a:pPr lvl="0" indent="0">
              <a:lnSpc>
                <a:spcPct val="130000"/>
              </a:lnSpc>
            </a:pPr>
            <a:r>
              <a:rPr lang="zh-CN" altLang="en-US" sz="2865" b="1" dirty="0">
                <a:latin typeface="Times New Roman" panose="02020603050405020304" charset="0"/>
                <a:ea typeface="楷体" panose="02010609060101010101" charset="-122"/>
              </a:rPr>
              <a:t>    </a:t>
            </a:r>
          </a:p>
        </p:txBody>
      </p:sp>
      <p:graphicFrame>
        <p:nvGraphicFramePr>
          <p:cNvPr id="60418" name="对象 203789"/>
          <p:cNvGraphicFramePr/>
          <p:nvPr/>
        </p:nvGraphicFramePr>
        <p:xfrm>
          <a:off x="7956003" y="3179476"/>
          <a:ext cx="553208" cy="532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" r:id="rId3" imgW="307340" imgH="230505" progId="Equation.3">
                  <p:embed/>
                </p:oleObj>
              </mc:Choice>
              <mc:Fallback>
                <p:oleObj r:id="rId3" imgW="307340" imgH="230505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56003" y="3179476"/>
                        <a:ext cx="553208" cy="53220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对象 203791"/>
          <p:cNvGraphicFramePr/>
          <p:nvPr/>
        </p:nvGraphicFramePr>
        <p:xfrm>
          <a:off x="8906104" y="3156717"/>
          <a:ext cx="635490" cy="5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" r:id="rId5" imgW="320040" imgH="230505" progId="Equation.3">
                  <p:embed/>
                </p:oleObj>
              </mc:Choice>
              <mc:Fallback>
                <p:oleObj r:id="rId5" imgW="320040" imgH="230505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04" y="3156717"/>
                        <a:ext cx="635490" cy="554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对象 203793"/>
          <p:cNvGraphicFramePr/>
          <p:nvPr/>
        </p:nvGraphicFramePr>
        <p:xfrm>
          <a:off x="921064" y="3711677"/>
          <a:ext cx="556710" cy="49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" r:id="rId7" imgW="307340" imgH="230505" progId="Equation.3">
                  <p:embed/>
                </p:oleObj>
              </mc:Choice>
              <mc:Fallback>
                <p:oleObj r:id="rId7" imgW="307340" imgH="230505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1064" y="3711677"/>
                        <a:ext cx="556710" cy="491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对象 203795"/>
          <p:cNvGraphicFramePr/>
          <p:nvPr>
            <p:extLst>
              <p:ext uri="{D42A27DB-BD31-4B8C-83A1-F6EECF244321}">
                <p14:modId xmlns:p14="http://schemas.microsoft.com/office/powerpoint/2010/main" val="291661366"/>
              </p:ext>
            </p:extLst>
          </p:nvPr>
        </p:nvGraphicFramePr>
        <p:xfrm>
          <a:off x="6226138" y="3736485"/>
          <a:ext cx="3335007" cy="470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" r:id="rId9" imgW="1790700" imgH="228600" progId="Equation.3">
                  <p:embed/>
                </p:oleObj>
              </mc:Choice>
              <mc:Fallback>
                <p:oleObj r:id="rId9" imgW="1790700" imgH="2286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26138" y="3736485"/>
                        <a:ext cx="3335007" cy="47092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对象 203797"/>
          <p:cNvGraphicFramePr/>
          <p:nvPr/>
        </p:nvGraphicFramePr>
        <p:xfrm>
          <a:off x="9111650" y="4315932"/>
          <a:ext cx="476179" cy="45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5" r:id="rId11" imgW="231775" imgH="218440" progId="Equation.3">
                  <p:embed/>
                </p:oleObj>
              </mc:Choice>
              <mc:Fallback>
                <p:oleObj r:id="rId11" imgW="231775" imgH="21844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11650" y="4315932"/>
                        <a:ext cx="476179" cy="45692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对象 203799"/>
          <p:cNvGraphicFramePr/>
          <p:nvPr/>
        </p:nvGraphicFramePr>
        <p:xfrm>
          <a:off x="961390" y="4875865"/>
          <a:ext cx="516445" cy="49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6" r:id="rId13" imgW="244475" imgH="231775" progId="Equation.3">
                  <p:embed/>
                </p:oleObj>
              </mc:Choice>
              <mc:Fallback>
                <p:oleObj r:id="rId13" imgW="244475" imgH="231775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390" y="4875865"/>
                        <a:ext cx="516445" cy="495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对象 203801"/>
          <p:cNvGraphicFramePr/>
          <p:nvPr/>
        </p:nvGraphicFramePr>
        <p:xfrm>
          <a:off x="1596880" y="4849606"/>
          <a:ext cx="462174" cy="44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" r:id="rId15" imgW="231775" imgH="218440" progId="Equation.3">
                  <p:embed/>
                </p:oleObj>
              </mc:Choice>
              <mc:Fallback>
                <p:oleObj r:id="rId15" imgW="231775" imgH="21844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6880" y="4849606"/>
                        <a:ext cx="462174" cy="44291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对象 203803"/>
          <p:cNvGraphicFramePr/>
          <p:nvPr/>
        </p:nvGraphicFramePr>
        <p:xfrm>
          <a:off x="5668915" y="4901203"/>
          <a:ext cx="3096916" cy="47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r:id="rId17" imgW="1612900" imgH="228600" progId="Equation.3">
                  <p:embed/>
                </p:oleObj>
              </mc:Choice>
              <mc:Fallback>
                <p:oleObj r:id="rId17" imgW="1612900" imgH="2286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68915" y="4901203"/>
                        <a:ext cx="3096916" cy="47617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7" name="矩形 343045"/>
          <p:cNvSpPr/>
          <p:nvPr/>
        </p:nvSpPr>
        <p:spPr>
          <a:xfrm>
            <a:off x="828675" y="1838325"/>
            <a:ext cx="505523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宋体" panose="02010600030101010101" pitchFamily="2" charset="-122"/>
              </a:rPr>
              <a:t>2. 最大颜色值法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36295" y="1238250"/>
            <a:ext cx="881507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7" name="矩形 348196"/>
          <p:cNvSpPr/>
          <p:nvPr/>
        </p:nvSpPr>
        <p:spPr>
          <a:xfrm>
            <a:off x="885190" y="1796415"/>
            <a:ext cx="8828405" cy="40747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</a:pPr>
            <a:r>
              <a:rPr lang="zh-CN" altLang="en-US" sz="3530" b="1" strike="noStrike" noProof="1">
                <a:solidFill>
                  <a:srgbClr val="FF0000"/>
                </a:solidFill>
                <a:effectLst/>
                <a:latin typeface="Times New Roman" panose="02020603050405020304" charset="0"/>
                <a:ea typeface="黑体" panose="02010609060101010101" pitchFamily="2" charset="-122"/>
                <a:cs typeface="+mn-ea"/>
              </a:rPr>
              <a:t> </a:t>
            </a:r>
            <a:endParaRPr lang="zh-CN" altLang="en-US" sz="3310" b="1" strike="noStrike" noProof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lvl="0" fontAlgn="base">
              <a:lnSpc>
                <a:spcPct val="155000"/>
              </a:lnSpc>
            </a:pPr>
            <a:r>
              <a:rPr lang="zh-CN" altLang="en-US" sz="2865" b="1" strike="noStrike" noProof="1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 </a:t>
            </a:r>
            <a:r>
              <a:rPr lang="zh-CN" altLang="en-US" sz="2865" strike="noStrike" noProof="1"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</a:t>
            </a:r>
            <a:r>
              <a:rPr lang="zh-CN" altLang="en-US" sz="2865" strike="noStrike" noProof="1">
                <a:latin typeface="Times New Roman" panose="02020603050405020304" charset="0"/>
                <a:ea typeface="黑体" panose="02010609060101010101" pitchFamily="2" charset="-122"/>
                <a:cs typeface="+mn-ea"/>
              </a:rPr>
              <a:t> 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然后，将</a:t>
            </a:r>
            <a:r>
              <a:rPr lang="en-US" altLang="zh-CN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3</a:t>
            </a:r>
            <a:r>
              <a:rPr lang="zh-CN" altLang="en-US" sz="2800" strike="noStrike" noProof="1">
                <a:latin typeface="Times New Roman" panose="02020603050405020304" charset="0"/>
                <a:ea typeface="楷体" panose="02010609060101010101" charset="-122"/>
                <a:cs typeface="+mn-ea"/>
              </a:rPr>
              <a:t>个颜色通道的像素值按照从大到小的顺序排列直到它们的个数 为         时为止，将此时各通道的值       、    、    作为阈值，依据下式确定出最大颜色值法的调整参数     、    、    ；</a:t>
            </a:r>
            <a:endParaRPr lang="zh-CN" altLang="en-US" sz="2800" strike="noStrike" noProof="1">
              <a:solidFill>
                <a:srgbClr val="FF0000"/>
              </a:solidFill>
              <a:effectLst/>
              <a:latin typeface="Times New Roman" panose="02020603050405020304" charset="0"/>
              <a:ea typeface="楷体" panose="02010609060101010101" charset="-122"/>
              <a:cs typeface="+mn-ea"/>
            </a:endParaRPr>
          </a:p>
          <a:p>
            <a:pPr lvl="0" fontAlgn="base">
              <a:lnSpc>
                <a:spcPct val="155000"/>
              </a:lnSpc>
            </a:pPr>
            <a:r>
              <a:rPr lang="zh-CN" altLang="en-US" sz="2865" b="1" strike="noStrike" noProof="1">
                <a:solidFill>
                  <a:srgbClr val="FF0000"/>
                </a:solidFill>
                <a:effectLst/>
                <a:latin typeface="Times New Roman" panose="02020603050405020304" charset="0"/>
                <a:ea typeface="黑体" panose="02010609060101010101" pitchFamily="2" charset="-122"/>
                <a:cs typeface="+mn-ea"/>
              </a:rPr>
              <a:t>     </a:t>
            </a:r>
            <a:endParaRPr lang="zh-CN" altLang="en-US" sz="2865" b="1" strike="noStrike" noProof="1">
              <a:solidFill>
                <a:srgbClr val="FF0000"/>
              </a:solidFill>
              <a:effectLst/>
              <a:ea typeface="黑体" panose="02010609060101010101" pitchFamily="2" charset="-122"/>
            </a:endParaRPr>
          </a:p>
        </p:txBody>
      </p:sp>
      <p:graphicFrame>
        <p:nvGraphicFramePr>
          <p:cNvPr id="61443" name="对象 348214"/>
          <p:cNvGraphicFramePr/>
          <p:nvPr/>
        </p:nvGraphicFramePr>
        <p:xfrm>
          <a:off x="4626337" y="3257290"/>
          <a:ext cx="659999" cy="58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9" r:id="rId3" imgW="333375" imgH="230505" progId="Equation.3">
                  <p:embed/>
                </p:oleObj>
              </mc:Choice>
              <mc:Fallback>
                <p:oleObj r:id="rId3" imgW="333375" imgH="230505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6337" y="3257290"/>
                        <a:ext cx="659999" cy="58121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对象 348216"/>
          <p:cNvGraphicFramePr/>
          <p:nvPr/>
        </p:nvGraphicFramePr>
        <p:xfrm>
          <a:off x="1366520" y="3965430"/>
          <a:ext cx="516445" cy="51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0" r:id="rId5" imgW="179705" imgH="218440" progId="Equation.3">
                  <p:embed/>
                </p:oleObj>
              </mc:Choice>
              <mc:Fallback>
                <p:oleObj r:id="rId5" imgW="179705" imgH="21844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6520" y="3965430"/>
                        <a:ext cx="516445" cy="518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对象 348218"/>
          <p:cNvGraphicFramePr/>
          <p:nvPr/>
        </p:nvGraphicFramePr>
        <p:xfrm>
          <a:off x="2126192" y="3975934"/>
          <a:ext cx="635490" cy="507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r:id="rId7" imgW="193040" imgH="231775" progId="Equation.3">
                  <p:embed/>
                </p:oleObj>
              </mc:Choice>
              <mc:Fallback>
                <p:oleObj r:id="rId7" imgW="193040" imgH="231775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192" y="3975934"/>
                        <a:ext cx="635490" cy="50769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对象 348220"/>
          <p:cNvGraphicFramePr/>
          <p:nvPr/>
        </p:nvGraphicFramePr>
        <p:xfrm>
          <a:off x="2974243" y="3975934"/>
          <a:ext cx="554960" cy="507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2" r:id="rId9" imgW="179705" imgH="218440" progId="Equation.3">
                  <p:embed/>
                </p:oleObj>
              </mc:Choice>
              <mc:Fallback>
                <p:oleObj r:id="rId9" imgW="179705" imgH="21844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74243" y="3975934"/>
                        <a:ext cx="554960" cy="50769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对象 348222"/>
          <p:cNvGraphicFramePr/>
          <p:nvPr/>
        </p:nvGraphicFramePr>
        <p:xfrm>
          <a:off x="3034520" y="4536824"/>
          <a:ext cx="67750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3" r:id="rId11" imgW="193040" imgH="218440" progId="Equation.3">
                  <p:embed/>
                </p:oleObj>
              </mc:Choice>
              <mc:Fallback>
                <p:oleObj r:id="rId11" imgW="193040" imgH="21844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34520" y="4536824"/>
                        <a:ext cx="677505" cy="630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对象 348224"/>
          <p:cNvGraphicFramePr/>
          <p:nvPr/>
        </p:nvGraphicFramePr>
        <p:xfrm>
          <a:off x="3711963" y="4536824"/>
          <a:ext cx="579469" cy="63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4" r:id="rId13" imgW="193040" imgH="231775" progId="Equation.3">
                  <p:embed/>
                </p:oleObj>
              </mc:Choice>
              <mc:Fallback>
                <p:oleObj r:id="rId13" imgW="193040" imgH="231775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11963" y="4536824"/>
                        <a:ext cx="579469" cy="637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9" name="对象 348226"/>
          <p:cNvGraphicFramePr/>
          <p:nvPr/>
        </p:nvGraphicFramePr>
        <p:xfrm>
          <a:off x="4470502" y="4604134"/>
          <a:ext cx="547956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5" r:id="rId15" imgW="193040" imgH="218440" progId="Equation.3">
                  <p:embed/>
                </p:oleObj>
              </mc:Choice>
              <mc:Fallback>
                <p:oleObj r:id="rId15" imgW="193040" imgH="21844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70502" y="4604134"/>
                        <a:ext cx="547956" cy="630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对象 348227"/>
          <p:cNvGraphicFramePr/>
          <p:nvPr/>
        </p:nvGraphicFramePr>
        <p:xfrm>
          <a:off x="1366754" y="5299503"/>
          <a:ext cx="2029014" cy="132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6" r:id="rId17" imgW="688340" imgH="446405" progId="Equation.3">
                  <p:embed/>
                </p:oleObj>
              </mc:Choice>
              <mc:Fallback>
                <p:oleObj r:id="rId17" imgW="688340" imgH="446405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66754" y="5299503"/>
                        <a:ext cx="2029014" cy="132349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对象 348228"/>
          <p:cNvGraphicFramePr/>
          <p:nvPr/>
        </p:nvGraphicFramePr>
        <p:xfrm>
          <a:off x="3712439" y="5299587"/>
          <a:ext cx="1990501" cy="12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7" r:id="rId19" imgW="688340" imgH="446405" progId="Equation.3">
                  <p:embed/>
                </p:oleObj>
              </mc:Choice>
              <mc:Fallback>
                <p:oleObj r:id="rId19" imgW="688340" imgH="446405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712439" y="5299587"/>
                        <a:ext cx="1990501" cy="1298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2" name="对象 348229"/>
          <p:cNvGraphicFramePr/>
          <p:nvPr/>
        </p:nvGraphicFramePr>
        <p:xfrm>
          <a:off x="6030904" y="5174871"/>
          <a:ext cx="1867954" cy="122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8" r:id="rId21" imgW="688340" imgH="446405" progId="Equation.3">
                  <p:embed/>
                </p:oleObj>
              </mc:Choice>
              <mc:Fallback>
                <p:oleObj r:id="rId21" imgW="688340" imgH="446405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30904" y="5174871"/>
                        <a:ext cx="1867954" cy="1220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5" name="组合 14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6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9" name="文本框 260103"/>
          <p:cNvSpPr txBox="1"/>
          <p:nvPr/>
        </p:nvSpPr>
        <p:spPr>
          <a:xfrm>
            <a:off x="828530" y="1238087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  <p:sp>
        <p:nvSpPr>
          <p:cNvPr id="60427" name="矩形 343045"/>
          <p:cNvSpPr/>
          <p:nvPr/>
        </p:nvSpPr>
        <p:spPr>
          <a:xfrm>
            <a:off x="836295" y="1838325"/>
            <a:ext cx="497141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宋体" panose="02010600030101010101" pitchFamily="2" charset="-122"/>
              </a:rPr>
              <a:t>2. 最大颜色值法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7" name="对象 201730"/>
          <p:cNvGraphicFramePr/>
          <p:nvPr/>
        </p:nvGraphicFramePr>
        <p:xfrm>
          <a:off x="1676709" y="3504658"/>
          <a:ext cx="6220095" cy="232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r:id="rId3" imgW="2070100" imgH="889000" progId="Equation.3">
                  <p:embed/>
                </p:oleObj>
              </mc:Choice>
              <mc:Fallback>
                <p:oleObj r:id="rId3" imgW="2070100" imgH="8890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709" y="3504658"/>
                        <a:ext cx="6220095" cy="2321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39165" y="2760345"/>
            <a:ext cx="6260465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effectLst/>
                <a:latin typeface="Times New Roman" panose="02020603050405020304" charset="0"/>
                <a:ea typeface="黑体" panose="02010609060101010101" pitchFamily="2" charset="-122"/>
                <a:cs typeface="+mn-ea"/>
                <a:sym typeface="+mn-ea"/>
              </a:rPr>
              <a:t>最后，利用下式对色偏图像进行调整。</a:t>
            </a:r>
          </a:p>
        </p:txBody>
      </p:sp>
      <p:sp>
        <p:nvSpPr>
          <p:cNvPr id="8" name="文本框 260103"/>
          <p:cNvSpPr txBox="1"/>
          <p:nvPr/>
        </p:nvSpPr>
        <p:spPr>
          <a:xfrm>
            <a:off x="828530" y="1238087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  <p:sp>
        <p:nvSpPr>
          <p:cNvPr id="60427" name="矩形 343045"/>
          <p:cNvSpPr/>
          <p:nvPr/>
        </p:nvSpPr>
        <p:spPr>
          <a:xfrm>
            <a:off x="836295" y="1838325"/>
            <a:ext cx="497141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宋体" panose="02010600030101010101" pitchFamily="2" charset="-122"/>
              </a:rPr>
              <a:t>2. 最大颜色值法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图片 311299" descr="wes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" y="2687505"/>
            <a:ext cx="3277235" cy="3277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0" name="图片 311300" descr="west最大值平衡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27" y="2687505"/>
            <a:ext cx="3613362" cy="31932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矩形 311301"/>
          <p:cNvSpPr/>
          <p:nvPr/>
        </p:nvSpPr>
        <p:spPr>
          <a:xfrm>
            <a:off x="748453" y="6226360"/>
            <a:ext cx="9159452" cy="899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just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         </a:t>
            </a:r>
            <a:r>
              <a:rPr lang="zh-CN" altLang="en-US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(</a:t>
            </a:r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a) </a:t>
            </a:r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原色偏图像                  (</a:t>
            </a:r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b)</a:t>
            </a:r>
            <a:r>
              <a:rPr lang="zh-CN" altLang="en-US" sz="2645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最大颜色值法处理后的图像</a:t>
            </a:r>
          </a:p>
          <a:p>
            <a:pPr lvl="0" indent="0" eaLnBrk="0" hangingPunct="0"/>
            <a:endParaRPr lang="zh-CN" altLang="en-US" sz="2645" b="1" dirty="0">
              <a:solidFill>
                <a:srgbClr val="FF0000"/>
              </a:solidFill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7" name="文本框 260103"/>
          <p:cNvSpPr txBox="1"/>
          <p:nvPr/>
        </p:nvSpPr>
        <p:spPr>
          <a:xfrm>
            <a:off x="828530" y="1238087"/>
            <a:ext cx="8746296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charset="0"/>
                <a:ea typeface="黑体" panose="02010609060101010101" pitchFamily="2" charset="-122"/>
                <a:sym typeface="+mn-ea"/>
              </a:rPr>
              <a:t>彩色平衡</a:t>
            </a:r>
          </a:p>
        </p:txBody>
      </p:sp>
      <p:sp>
        <p:nvSpPr>
          <p:cNvPr id="60427" name="矩形 343045"/>
          <p:cNvSpPr/>
          <p:nvPr/>
        </p:nvSpPr>
        <p:spPr>
          <a:xfrm>
            <a:off x="828675" y="1838325"/>
            <a:ext cx="4979035" cy="655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sz="309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  <a:sym typeface="宋体" panose="02010600030101010101" pitchFamily="2" charset="-122"/>
              </a:rPr>
              <a:t>2. 最大颜色值法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2485" y="22860"/>
            <a:ext cx="576008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彩色图像处理</a:t>
            </a:r>
            <a:endParaRPr lang="zh-CN" altLang="en-US" sz="4000" b="1" spc="-1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02335" y="1275080"/>
            <a:ext cx="9565005" cy="2651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Times New Roman" panose="02020603050405020304" charset="0"/>
                <a:ea typeface="楷体" panose="02010609060101010101" charset="-122"/>
              </a:rPr>
              <a:t>灰度是描述灰度图像内容的最直接的视觉特征。它指黑白图像中点的颜色深度，范围一般从0到255，白色为255，黑色为0，故黑白图像也称</a:t>
            </a:r>
            <a:r>
              <a:rPr lang="zh-CN" altLang="en-US" sz="2800" b="1">
                <a:latin typeface="Times New Roman" panose="02020603050405020304" charset="0"/>
                <a:ea typeface="楷体" panose="02010609060101010101" charset="-122"/>
              </a:rPr>
              <a:t>灰度图像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Times New Roman" panose="02020603050405020304" charset="0"/>
                <a:ea typeface="楷体" panose="02010609060101010101" charset="-122"/>
              </a:rPr>
              <a:t>将灰度图像转换为彩色图像，称为灰度图像的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</a:rPr>
              <a:t>伪彩色处理。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4720" y="1739900"/>
            <a:ext cx="946912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符合人锥细胞视觉感知规律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红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(65%)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绿(33%)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蓝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(2%)</a:t>
            </a:r>
            <a:endParaRPr lang="en-US" altLang="zh-CN" sz="2800" b="1" strike="noStrike" noProof="1">
              <a:solidFill>
                <a:srgbClr val="000099"/>
              </a:solidFill>
              <a:latin typeface="Times New Roman" panose="02020603050405020304" charset="0"/>
              <a:ea typeface="楷体" panose="02010609060101010101" charset="-122"/>
              <a:cs typeface="+mn-ea"/>
              <a:sym typeface="+mn-ea"/>
            </a:endParaRPr>
          </a:p>
          <a:p>
            <a:pPr marL="457200" lvl="0" indent="-4572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自然界中的绝大多数的颜色都可看作是由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红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绿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蓝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三种颜色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合成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；绝大多数的颜色都可以分</a:t>
            </a:r>
            <a:r>
              <a:rPr lang="zh-CN" altLang="en-US" sz="2800" b="1" u="sng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解成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红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绿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蓝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这三种颜色。这即是色度学中的三基色原理。</a:t>
            </a:r>
            <a:endParaRPr lang="zh-CN" altLang="en-US" sz="2800" b="1" strike="noStrike" noProof="1">
              <a:solidFill>
                <a:schemeClr val="tx1"/>
              </a:solidFill>
              <a:latin typeface="Times New Roman" panose="02020603050405020304" charset="0"/>
              <a:ea typeface="楷体" panose="02010609060101010101" charset="-122"/>
              <a:cs typeface="+mn-ea"/>
              <a:sym typeface="+mn-ea"/>
            </a:endParaRPr>
          </a:p>
          <a:p>
            <a:pPr marL="457200" lvl="0" indent="-4572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红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700nm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)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绿(</a:t>
            </a:r>
            <a:r>
              <a:rPr lang="en-US" altLang="zh-CN" sz="2800" b="1" baseline="-25000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546.1nm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)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蓝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(</a:t>
            </a:r>
            <a:r>
              <a:rPr lang="en-US" altLang="zh-CN" sz="2800" b="1" baseline="-25000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435.8nm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)</a:t>
            </a:r>
            <a:r>
              <a:rPr lang="zh-CN" altLang="en-US" sz="2800" b="1" dirty="0">
                <a:latin typeface="Times New Roman" panose="02020603050405020304" charset="0"/>
                <a:ea typeface="楷体" panose="02010609060101010101" charset="-122"/>
                <a:cs typeface="+mn-ea"/>
                <a:sym typeface="+mn-ea"/>
              </a:rPr>
              <a:t>这三种颜色称为三基色。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34720" y="1128395"/>
            <a:ext cx="470979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lang="zh-CN"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三基色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3" name="object 6"/>
          <p:cNvSpPr txBox="1"/>
          <p:nvPr/>
        </p:nvSpPr>
        <p:spPr>
          <a:xfrm>
            <a:off x="857250" y="1285240"/>
            <a:ext cx="8385810" cy="395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defTabSz="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7310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应用</a:t>
            </a:r>
            <a:r>
              <a:rPr lang="zh-CN" sz="3200">
                <a:latin typeface="Times New Roman" panose="02020603050405020304" charset="0"/>
                <a:cs typeface="新宋体" panose="02010609030101010101" charset="-122"/>
              </a:rPr>
              <a:t>：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 charset="0"/>
                <a:cs typeface="Times New Roman" panose="02020603050405020304"/>
              </a:rPr>
              <a:t>	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为人们观察和解释图像中的灰度目标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  <a:p>
            <a:pPr indent="0">
              <a:lnSpc>
                <a:spcPct val="100000"/>
              </a:lnSpc>
              <a:buNone/>
            </a:pPr>
            <a:endParaRPr sz="2800">
              <a:latin typeface="Times New Roman" panose="02020603050405020304" charset="0"/>
              <a:cs typeface="Times New Roman" panose="02020603050405020304"/>
            </a:endParaRPr>
          </a:p>
          <a:p>
            <a:pPr indent="0">
              <a:lnSpc>
                <a:spcPct val="100000"/>
              </a:lnSpc>
              <a:buNone/>
            </a:pPr>
            <a:endParaRPr sz="2800">
              <a:latin typeface="Times New Roman" panose="02020603050405020304" charset="0"/>
              <a:cs typeface="Times New Roman" panose="02020603050405020304"/>
            </a:endParaRPr>
          </a:p>
          <a:p>
            <a:pPr indent="0">
              <a:lnSpc>
                <a:spcPct val="100000"/>
              </a:lnSpc>
              <a:buNone/>
            </a:pPr>
            <a:endParaRPr sz="2800">
              <a:latin typeface="Times New Roman" panose="02020603050405020304" charset="0"/>
              <a:cs typeface="Times New Roman" panose="02020603050405020304"/>
            </a:endParaRPr>
          </a:p>
          <a:p>
            <a:pPr indent="0">
              <a:lnSpc>
                <a:spcPct val="100000"/>
              </a:lnSpc>
              <a:buNone/>
            </a:pPr>
            <a:endParaRPr sz="2800">
              <a:latin typeface="Times New Roman" panose="02020603050405020304" charset="0"/>
              <a:cs typeface="Times New Roman" panose="02020603050405020304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怎样进行伪彩色图像处理？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927100" indent="-457200" defTabSz="0">
              <a:lnSpc>
                <a:spcPct val="100000"/>
              </a:lnSpc>
              <a:spcBef>
                <a:spcPts val="1675"/>
              </a:spcBef>
              <a:buClr>
                <a:srgbClr val="000000"/>
              </a:buClr>
              <a:buFont typeface="+mj-lt"/>
              <a:buAutoNum type="arabicPeriod"/>
              <a:tabLst>
                <a:tab pos="926465" algn="l"/>
              </a:tabLst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	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强度分层技术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  <a:p>
            <a:pPr marL="927100" indent="-457200" defTabSz="0">
              <a:lnSpc>
                <a:spcPts val="3295"/>
              </a:lnSpc>
              <a:spcBef>
                <a:spcPts val="1685"/>
              </a:spcBef>
              <a:buClr>
                <a:srgbClr val="000000"/>
              </a:buClr>
              <a:buFont typeface="+mj-lt"/>
              <a:buAutoNum type="arabicPeriod"/>
              <a:tabLst>
                <a:tab pos="926465" algn="l"/>
              </a:tabLst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	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灰度级到彩色转换技术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21155" y="1882775"/>
          <a:ext cx="139509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showAsIcon="1" r:id="rId5" imgW="971550" imgH="800100" progId="Package">
                  <p:embed/>
                </p:oleObj>
              </mc:Choice>
              <mc:Fallback>
                <p:oleObj showAsIcon="1" r:id="rId5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155" y="1882775"/>
                        <a:ext cx="1395095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5660" y="1128395"/>
            <a:ext cx="536892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6325" y="1677035"/>
            <a:ext cx="847407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7360" indent="-457200" defTabSz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8140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把一幅图像描述为三维函数</a:t>
            </a:r>
            <a:r>
              <a:rPr sz="2800" spc="-1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(</a:t>
            </a:r>
            <a:r>
              <a:rPr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x</a:t>
            </a:r>
            <a:r>
              <a:rPr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,</a:t>
            </a:r>
            <a:r>
              <a:rPr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</a:t>
            </a:r>
            <a:r>
              <a:rPr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,</a:t>
            </a:r>
            <a:r>
              <a:rPr lang="en-US"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 </a:t>
            </a:r>
            <a:r>
              <a:rPr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f</a:t>
            </a:r>
            <a:r>
              <a:rPr lang="en-US"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 </a:t>
            </a:r>
            <a:r>
              <a:rPr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(</a:t>
            </a:r>
            <a:r>
              <a:rPr sz="2800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x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,</a:t>
            </a:r>
            <a:r>
              <a:rPr sz="2800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))</a:t>
            </a:r>
          </a:p>
          <a:p>
            <a:pPr marL="467360" indent="-457200" defTabSz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8140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分层技术：</a:t>
            </a:r>
            <a:r>
              <a:rPr sz="2800" spc="-1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放置平行于</a:t>
            </a:r>
            <a:r>
              <a:rPr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(</a:t>
            </a:r>
            <a:r>
              <a:rPr lang="en-US" altLang="zh-CN"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x</a:t>
            </a:r>
            <a:r>
              <a:rPr lang="en-US" altLang="zh-CN"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,</a:t>
            </a:r>
            <a:r>
              <a:rPr lang="en-US" altLang="zh-CN" sz="2800" i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y</a:t>
            </a:r>
            <a:r>
              <a:rPr sz="2800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)</a:t>
            </a: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坐标面的平面</a:t>
            </a:r>
          </a:p>
          <a:p>
            <a:pPr marL="467360" indent="-457200" defTabSz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81405" algn="l"/>
              </a:tabLst>
            </a:pPr>
            <a:r>
              <a:rPr sz="2800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每一个平面在相交区域切割图像函数</a:t>
            </a:r>
            <a:endParaRPr lang="zh-CN" altLang="en-US" sz="2800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1415" y="3688715"/>
            <a:ext cx="5534025" cy="3780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58214" y="5015035"/>
            <a:ext cx="8430260" cy="156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sz="2850" b="1" i="1" spc="-52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</a:rPr>
              <a:t>c</a:t>
            </a:r>
            <a:r>
              <a:rPr lang="en-US" sz="2850" b="1" i="1" spc="-52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</a:rPr>
              <a:t>k</a:t>
            </a:r>
            <a:r>
              <a:rPr sz="2850" b="1" i="1" spc="-52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</a:rPr>
              <a:t>是与强度间</a:t>
            </a:r>
            <a:r>
              <a:rPr sz="2800" b="1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</a:rPr>
              <a:t>隔</a:t>
            </a:r>
            <a:r>
              <a:rPr sz="2700" b="1" i="1" spc="1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V</a:t>
            </a:r>
            <a:r>
              <a:rPr sz="2700" b="1" i="1" spc="22" baseline="-21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k  </a:t>
            </a:r>
            <a:r>
              <a:rPr sz="2775" b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第</a:t>
            </a:r>
            <a:r>
              <a:rPr sz="2775" b="1" i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K</a:t>
            </a:r>
            <a:r>
              <a:rPr sz="2775" b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级强度有关的颜色</a:t>
            </a:r>
          </a:p>
          <a:p>
            <a:pPr marL="12700">
              <a:lnSpc>
                <a:spcPct val="150000"/>
              </a:lnSpc>
            </a:pPr>
            <a:r>
              <a:rPr sz="2800" b="1" spc="-82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</a:rPr>
              <a:t> </a:t>
            </a:r>
            <a:r>
              <a:rPr sz="2800" b="1" i="1" spc="1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V</a:t>
            </a:r>
            <a:r>
              <a:rPr sz="2800" b="1" i="1" spc="22" baseline="-11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k</a:t>
            </a:r>
            <a:r>
              <a:rPr sz="2800" b="1" i="1" baseline="-11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2800" b="1" i="1" spc="-165" baseline="-11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是由</a:t>
            </a:r>
            <a:r>
              <a:rPr sz="2800" b="1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在</a:t>
            </a:r>
            <a:r>
              <a:rPr sz="2800" b="1" i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l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=</a:t>
            </a:r>
            <a:r>
              <a:rPr sz="2800" b="1" i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k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-1</a:t>
            </a:r>
            <a:r>
              <a:rPr sz="2800" b="1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和</a:t>
            </a:r>
            <a:r>
              <a:rPr sz="2800" b="1" i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l</a:t>
            </a:r>
            <a:r>
              <a:rPr sz="2800" b="1" spc="-1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=</a:t>
            </a:r>
            <a:r>
              <a:rPr sz="2800" b="1" i="1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/>
                <a:sym typeface="+mn-ea"/>
              </a:rPr>
              <a:t>k</a:t>
            </a:r>
            <a:r>
              <a:rPr sz="2800" b="1" spc="-5" dirty="0">
                <a:solidFill>
                  <a:srgbClr val="FF0000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分割平面定义的</a:t>
            </a:r>
          </a:p>
          <a:p>
            <a:pPr marL="12700">
              <a:lnSpc>
                <a:spcPct val="100000"/>
              </a:lnSpc>
            </a:pPr>
            <a:endParaRPr sz="2800" baseline="-210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8214" y="1844675"/>
            <a:ext cx="9493885" cy="2436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3800"/>
              </a:lnSpc>
            </a:pP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令[0,</a:t>
            </a:r>
            <a:r>
              <a:rPr sz="2800" i="1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-1]表示灰度级，使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0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代表黑色(</a:t>
            </a:r>
            <a:r>
              <a:rPr sz="2800" i="1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f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(</a:t>
            </a:r>
            <a:r>
              <a:rPr sz="2800" i="1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x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y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)=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0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),</a:t>
            </a:r>
            <a:endParaRPr lang="en-US" sz="2800" spc="-5" smtClean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2700" algn="just">
              <a:lnSpc>
                <a:spcPts val="3800"/>
              </a:lnSpc>
            </a:pPr>
            <a:endParaRPr lang="en-US" sz="1050" spc="-5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  <a:p>
            <a:pPr marL="12700" algn="just">
              <a:lnSpc>
                <a:spcPts val="3800"/>
              </a:lnSpc>
            </a:pPr>
            <a:r>
              <a:rPr sz="2800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i="1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i="1" spc="-7" baseline="-20000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spc="-7" baseline="-20000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-1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代表白色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(</a:t>
            </a:r>
            <a:r>
              <a:rPr lang="en-US"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i="1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f</a:t>
            </a:r>
            <a:r>
              <a:rPr lang="en-US" sz="2800" i="1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(</a:t>
            </a:r>
            <a:r>
              <a:rPr sz="2800" i="1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x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y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)=</a:t>
            </a:r>
            <a:r>
              <a:rPr sz="2800" i="1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-1)。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假设垂直于强度轴的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P个平面定义为量级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1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2</a:t>
            </a:r>
            <a:r>
              <a:rPr sz="28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spc="-1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…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50" spc="-7" baseline="-2000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。0&lt;</a:t>
            </a:r>
            <a:r>
              <a:rPr sz="2800" i="1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&lt;</a:t>
            </a:r>
            <a:r>
              <a:rPr sz="2800" i="1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L</a:t>
            </a:r>
            <a:r>
              <a:rPr sz="2800" spc="-5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-1，</a:t>
            </a:r>
            <a:r>
              <a:rPr sz="2800" i="1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</a:t>
            </a:r>
            <a:r>
              <a:rPr sz="2800" spc="-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个平面将灰度级分为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+1个间隔</a:t>
            </a:r>
            <a:r>
              <a:rPr lang="zh-CN" altLang="en-US"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V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1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V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2</a:t>
            </a:r>
            <a:r>
              <a:rPr sz="28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spc="-1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…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i="1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V</a:t>
            </a:r>
            <a:r>
              <a:rPr sz="2850" spc="-7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P+1</a:t>
            </a:r>
            <a:r>
              <a:rPr sz="2800" spc="-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，则灰度级到彩色的赋值关系</a:t>
            </a:r>
            <a:endParaRPr sz="2850" baseline="-20000">
              <a:latin typeface="Times New Roman" panose="02020603050405020304" charset="0"/>
              <a:ea typeface="楷体" panose="02010609060101010101" charset="-122"/>
              <a:cs typeface="Times New Roman" panose="020206030504050203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27500" y="36734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0" y="36734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585906"/>
              </p:ext>
            </p:extLst>
          </p:nvPr>
        </p:nvGraphicFramePr>
        <p:xfrm>
          <a:off x="1532255" y="4363085"/>
          <a:ext cx="5386070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r:id="rId7" imgW="1930400" imgH="228600" progId="Equation.KSEE3">
                  <p:embed/>
                </p:oleObj>
              </mc:Choice>
              <mc:Fallback>
                <p:oleObj r:id="rId7" imgW="19304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2255" y="4363085"/>
                        <a:ext cx="5386070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36295" y="1128395"/>
            <a:ext cx="536829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36930" y="1128395"/>
            <a:ext cx="536765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grpSp>
        <p:nvGrpSpPr>
          <p:cNvPr id="75778" name="组合 319492"/>
          <p:cNvGrpSpPr/>
          <p:nvPr/>
        </p:nvGrpSpPr>
        <p:grpSpPr>
          <a:xfrm>
            <a:off x="869950" y="2055813"/>
            <a:ext cx="4724400" cy="3725862"/>
            <a:chOff x="144" y="1253"/>
            <a:chExt cx="2976" cy="2347"/>
          </a:xfrm>
        </p:grpSpPr>
        <p:sp>
          <p:nvSpPr>
            <p:cNvPr id="75779" name="文本框 319493"/>
            <p:cNvSpPr txBox="1"/>
            <p:nvPr/>
          </p:nvSpPr>
          <p:spPr>
            <a:xfrm>
              <a:off x="365" y="2279"/>
              <a:ext cx="238" cy="2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indent="0"/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charset="0"/>
                  <a:ea typeface="Times New Roman" panose="02020603050405020304" charset="0"/>
                </a:rPr>
                <a:t>…</a:t>
              </a:r>
              <a:endParaRPr lang="zh-CN" altLang="en-US" sz="1200" dirty="0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r>
                <a:rPr lang="zh-CN" altLang="en-US" sz="1200" dirty="0">
                  <a:latin typeface="Times New Roman" panose="02020603050405020304" charset="0"/>
                  <a:ea typeface="Times New Roman" panose="02020603050405020304" charset="0"/>
                </a:rPr>
                <a:t> </a:t>
              </a:r>
            </a:p>
            <a:p>
              <a:pPr lvl="0" indent="0" eaLnBrk="0" hangingPunct="0"/>
              <a:endParaRPr lang="zh-CN" altLang="en-US" sz="24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80" name="文本框 319494"/>
            <p:cNvSpPr txBox="1"/>
            <p:nvPr/>
          </p:nvSpPr>
          <p:spPr>
            <a:xfrm>
              <a:off x="2287" y="2159"/>
              <a:ext cx="238" cy="2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indent="0"/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charset="0"/>
                  <a:ea typeface="Times New Roman" panose="02020603050405020304" charset="0"/>
                </a:rPr>
                <a:t>…</a:t>
              </a:r>
              <a:endParaRPr lang="zh-CN" altLang="en-US" sz="1200" dirty="0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r>
                <a:rPr lang="zh-CN" altLang="en-US" sz="1200" dirty="0">
                  <a:latin typeface="Times New Roman" panose="02020603050405020304" charset="0"/>
                  <a:ea typeface="Times New Roman" panose="02020603050405020304" charset="0"/>
                </a:rPr>
                <a:t> </a:t>
              </a:r>
            </a:p>
            <a:p>
              <a:pPr lvl="0" indent="0" eaLnBrk="0" hangingPunct="0"/>
              <a:endParaRPr lang="zh-CN" altLang="en-US" sz="24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81" name="直接连接符 319495"/>
            <p:cNvSpPr/>
            <p:nvPr/>
          </p:nvSpPr>
          <p:spPr>
            <a:xfrm flipV="1">
              <a:off x="789" y="1296"/>
              <a:ext cx="1" cy="799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782" name="任意多边形 319496"/>
            <p:cNvSpPr/>
            <p:nvPr/>
          </p:nvSpPr>
          <p:spPr>
            <a:xfrm rot="8163154">
              <a:off x="1113" y="2946"/>
              <a:ext cx="484" cy="615"/>
            </a:xfrm>
            <a:custGeom>
              <a:avLst/>
              <a:gdLst/>
              <a:ahLst/>
              <a:cxnLst>
                <a:cxn ang="270">
                  <a:pos x="470" y="0"/>
                </a:cxn>
                <a:cxn ang="0">
                  <a:pos x="21589" y="20918"/>
                </a:cxn>
                <a:cxn ang="180">
                  <a:pos x="0" y="21595"/>
                </a:cxn>
              </a:cxnLst>
              <a:rect l="0" t="0" r="0" b="0"/>
              <a:pathLst>
                <a:path w="21589" h="21595" fill="none">
                  <a:moveTo>
                    <a:pt x="470" y="0"/>
                  </a:moveTo>
                  <a:cubicBezTo>
                    <a:pt x="11958" y="246"/>
                    <a:pt x="21237" y="9458"/>
                    <a:pt x="21589" y="20915"/>
                  </a:cubicBezTo>
                </a:path>
                <a:path w="21589" h="21595" stroke="0">
                  <a:moveTo>
                    <a:pt x="470" y="0"/>
                  </a:moveTo>
                  <a:cubicBezTo>
                    <a:pt x="11958" y="246"/>
                    <a:pt x="21237" y="9458"/>
                    <a:pt x="21589" y="20915"/>
                  </a:cubicBezTo>
                  <a:lnTo>
                    <a:pt x="0" y="2159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3" name="直接连接符 319497"/>
            <p:cNvSpPr/>
            <p:nvPr/>
          </p:nvSpPr>
          <p:spPr>
            <a:xfrm>
              <a:off x="1597" y="2818"/>
              <a:ext cx="1211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784" name="直接连接符 319498"/>
            <p:cNvSpPr/>
            <p:nvPr/>
          </p:nvSpPr>
          <p:spPr>
            <a:xfrm flipH="1">
              <a:off x="144" y="2818"/>
              <a:ext cx="645" cy="53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785" name="任意多边形 319499"/>
            <p:cNvSpPr/>
            <p:nvPr/>
          </p:nvSpPr>
          <p:spPr>
            <a:xfrm rot="-2694139">
              <a:off x="1113" y="2987"/>
              <a:ext cx="483" cy="613"/>
            </a:xfrm>
            <a:custGeom>
              <a:avLst/>
              <a:gdLst/>
              <a:ahLst/>
              <a:cxnLst>
                <a:cxn ang="270">
                  <a:pos x="1327" y="0"/>
                </a:cxn>
                <a:cxn ang="0">
                  <a:pos x="21577" y="20566"/>
                </a:cxn>
                <a:cxn ang="180">
                  <a:pos x="0" y="21559"/>
                </a:cxn>
              </a:cxnLst>
              <a:rect l="0" t="0" r="0" b="0"/>
              <a:pathLst>
                <a:path w="21577" h="21559" fill="none">
                  <a:moveTo>
                    <a:pt x="1327" y="0"/>
                  </a:moveTo>
                  <a:cubicBezTo>
                    <a:pt x="12313" y="668"/>
                    <a:pt x="21078" y="9540"/>
                    <a:pt x="21577" y="20561"/>
                  </a:cubicBezTo>
                </a:path>
                <a:path w="21577" h="21559" stroke="0">
                  <a:moveTo>
                    <a:pt x="1327" y="0"/>
                  </a:moveTo>
                  <a:cubicBezTo>
                    <a:pt x="12313" y="668"/>
                    <a:pt x="21078" y="9540"/>
                    <a:pt x="21577" y="20561"/>
                  </a:cubicBezTo>
                  <a:lnTo>
                    <a:pt x="0" y="21559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6" name="直接连接符 319500"/>
            <p:cNvSpPr/>
            <p:nvPr/>
          </p:nvSpPr>
          <p:spPr>
            <a:xfrm flipH="1">
              <a:off x="1032" y="1753"/>
              <a:ext cx="323" cy="1509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7" name="直接连接符 319501"/>
            <p:cNvSpPr/>
            <p:nvPr/>
          </p:nvSpPr>
          <p:spPr>
            <a:xfrm>
              <a:off x="1355" y="1753"/>
              <a:ext cx="323" cy="1509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8" name="平行四边形 319502"/>
            <p:cNvSpPr/>
            <p:nvPr/>
          </p:nvSpPr>
          <p:spPr>
            <a:xfrm>
              <a:off x="382" y="2628"/>
              <a:ext cx="1534" cy="266"/>
            </a:xfrm>
            <a:prstGeom prst="parallelogram">
              <a:avLst>
                <a:gd name="adj" fmla="val 144172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89" name="平行四边形 319503"/>
            <p:cNvSpPr/>
            <p:nvPr/>
          </p:nvSpPr>
          <p:spPr>
            <a:xfrm>
              <a:off x="403" y="2362"/>
              <a:ext cx="1533" cy="266"/>
            </a:xfrm>
            <a:prstGeom prst="parallelogram">
              <a:avLst>
                <a:gd name="adj" fmla="val 14407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0" name="文本框 319504"/>
            <p:cNvSpPr txBox="1"/>
            <p:nvPr/>
          </p:nvSpPr>
          <p:spPr>
            <a:xfrm>
              <a:off x="1983" y="1905"/>
              <a:ext cx="113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</a:rPr>
                <a:t>第</a:t>
              </a:r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N+1</a:t>
              </a: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种彩色</a:t>
              </a:r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N+1</a:t>
              </a:r>
              <a:endParaRPr lang="en-US" altLang="zh-CN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1" name="文本框 319505"/>
            <p:cNvSpPr txBox="1"/>
            <p:nvPr/>
          </p:nvSpPr>
          <p:spPr>
            <a:xfrm>
              <a:off x="2026" y="2332"/>
              <a:ext cx="88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第二种彩色</a:t>
              </a:r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2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sz="1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2" name="文本框 319506"/>
            <p:cNvSpPr txBox="1"/>
            <p:nvPr/>
          </p:nvSpPr>
          <p:spPr>
            <a:xfrm>
              <a:off x="2004" y="2612"/>
              <a:ext cx="878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第一种彩色</a:t>
              </a:r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</a:rPr>
                <a:t>C1</a:t>
              </a:r>
            </a:p>
            <a:p>
              <a:pPr lvl="0" indent="0" eaLnBrk="0" hangingPunct="0"/>
              <a:endParaRPr lang="en-US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3" name="直接连接符 319507"/>
            <p:cNvSpPr/>
            <p:nvPr/>
          </p:nvSpPr>
          <p:spPr>
            <a:xfrm flipV="1">
              <a:off x="1543" y="2409"/>
              <a:ext cx="506" cy="26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4" name="直接连接符 319508"/>
            <p:cNvSpPr/>
            <p:nvPr/>
          </p:nvSpPr>
          <p:spPr>
            <a:xfrm flipV="1">
              <a:off x="1586" y="2751"/>
              <a:ext cx="477" cy="24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5" name="直接连接符 319509"/>
            <p:cNvSpPr/>
            <p:nvPr/>
          </p:nvSpPr>
          <p:spPr>
            <a:xfrm>
              <a:off x="789" y="2818"/>
              <a:ext cx="903" cy="1"/>
            </a:xfrm>
            <a:prstGeom prst="line">
              <a:avLst/>
            </a:prstGeom>
            <a:ln w="6350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796" name="文本框 319510"/>
            <p:cNvSpPr txBox="1"/>
            <p:nvPr/>
          </p:nvSpPr>
          <p:spPr>
            <a:xfrm>
              <a:off x="382" y="2366"/>
              <a:ext cx="230" cy="24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2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7" name="文本框 319511"/>
            <p:cNvSpPr txBox="1"/>
            <p:nvPr/>
          </p:nvSpPr>
          <p:spPr>
            <a:xfrm>
              <a:off x="382" y="2634"/>
              <a:ext cx="242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1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8" name="文本框 319512"/>
            <p:cNvSpPr txBox="1"/>
            <p:nvPr/>
          </p:nvSpPr>
          <p:spPr>
            <a:xfrm>
              <a:off x="293" y="3262"/>
              <a:ext cx="133" cy="1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799" name="文本框 319513"/>
            <p:cNvSpPr txBox="1"/>
            <p:nvPr/>
          </p:nvSpPr>
          <p:spPr>
            <a:xfrm>
              <a:off x="709" y="2818"/>
              <a:ext cx="162" cy="26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2179" tIns="31090" rIns="62179" bIns="31090" anchor="t"/>
            <a:lstStyle/>
            <a:p>
              <a:pPr lvl="0" indent="0"/>
              <a:r>
                <a:rPr lang="zh-CN" altLang="en-US" sz="700" dirty="0">
                  <a:latin typeface="Times New Roman" panose="02020603050405020304" charset="0"/>
                  <a:ea typeface="Times New Roman" panose="02020603050405020304" charset="0"/>
                </a:rPr>
                <a:t>0</a:t>
              </a:r>
              <a:endParaRPr lang="zh-CN" altLang="en-US" sz="1200" dirty="0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zh-CN" altLang="en-US" sz="24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00" name="文本框 319514"/>
            <p:cNvSpPr txBox="1"/>
            <p:nvPr/>
          </p:nvSpPr>
          <p:spPr>
            <a:xfrm>
              <a:off x="2601" y="2826"/>
              <a:ext cx="146" cy="2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lvl="0" indent="0"/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01" name="平行四边形 319515"/>
            <p:cNvSpPr/>
            <p:nvPr/>
          </p:nvSpPr>
          <p:spPr>
            <a:xfrm>
              <a:off x="396" y="1973"/>
              <a:ext cx="1534" cy="266"/>
            </a:xfrm>
            <a:prstGeom prst="parallelogram">
              <a:avLst>
                <a:gd name="adj" fmla="val 144172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/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02" name="文本框 319516"/>
            <p:cNvSpPr txBox="1"/>
            <p:nvPr/>
          </p:nvSpPr>
          <p:spPr>
            <a:xfrm>
              <a:off x="382" y="1973"/>
              <a:ext cx="230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N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03" name="直接连接符 319517"/>
            <p:cNvSpPr/>
            <p:nvPr/>
          </p:nvSpPr>
          <p:spPr>
            <a:xfrm flipV="1">
              <a:off x="789" y="1973"/>
              <a:ext cx="0" cy="84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04" name="任意多边形 319518"/>
            <p:cNvSpPr/>
            <p:nvPr/>
          </p:nvSpPr>
          <p:spPr>
            <a:xfrm rot="-3228417">
              <a:off x="1177" y="2381"/>
              <a:ext cx="301" cy="247"/>
            </a:xfrm>
            <a:custGeom>
              <a:avLst/>
              <a:gdLst/>
              <a:ahLst/>
              <a:cxnLst>
                <a:cxn ang="270">
                  <a:pos x="3246" y="0"/>
                </a:cxn>
                <a:cxn ang="0">
                  <a:pos x="21533" y="19666"/>
                </a:cxn>
                <a:cxn ang="180">
                  <a:pos x="0" y="21355"/>
                </a:cxn>
              </a:cxnLst>
              <a:rect l="0" t="0" r="0" b="0"/>
              <a:pathLst>
                <a:path w="21534" h="21355" fill="none">
                  <a:moveTo>
                    <a:pt x="3246" y="0"/>
                  </a:moveTo>
                  <a:cubicBezTo>
                    <a:pt x="13095" y="1486"/>
                    <a:pt x="20757" y="9611"/>
                    <a:pt x="21534" y="19659"/>
                  </a:cubicBezTo>
                </a:path>
                <a:path w="21534" h="21355" stroke="0">
                  <a:moveTo>
                    <a:pt x="3246" y="0"/>
                  </a:moveTo>
                  <a:cubicBezTo>
                    <a:pt x="13095" y="1486"/>
                    <a:pt x="20757" y="9611"/>
                    <a:pt x="21534" y="19659"/>
                  </a:cubicBezTo>
                  <a:lnTo>
                    <a:pt x="0" y="21355"/>
                  </a:lnTo>
                  <a:close/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5" name="任意多边形 319519"/>
            <p:cNvSpPr/>
            <p:nvPr/>
          </p:nvSpPr>
          <p:spPr>
            <a:xfrm rot="8337372">
              <a:off x="1228" y="2333"/>
              <a:ext cx="246" cy="274"/>
            </a:xfrm>
            <a:custGeom>
              <a:avLst/>
              <a:gdLst/>
              <a:ahLst/>
              <a:cxnLst>
                <a:cxn ang="270">
                  <a:pos x="665" y="0"/>
                </a:cxn>
                <a:cxn ang="90">
                  <a:pos x="21586" y="22358"/>
                </a:cxn>
                <a:cxn ang="180">
                  <a:pos x="0" y="21590"/>
                </a:cxn>
              </a:cxnLst>
              <a:rect l="0" t="0" r="0" b="0"/>
              <a:pathLst>
                <a:path w="21600" h="22358" fill="none">
                  <a:moveTo>
                    <a:pt x="665" y="0"/>
                  </a:moveTo>
                  <a:cubicBezTo>
                    <a:pt x="12288" y="353"/>
                    <a:pt x="21600" y="9884"/>
                    <a:pt x="21600" y="21590"/>
                  </a:cubicBezTo>
                  <a:cubicBezTo>
                    <a:pt x="21600" y="21848"/>
                    <a:pt x="21595" y="22106"/>
                    <a:pt x="21587" y="22358"/>
                  </a:cubicBezTo>
                </a:path>
                <a:path w="21600" h="22358" stroke="0">
                  <a:moveTo>
                    <a:pt x="665" y="0"/>
                  </a:moveTo>
                  <a:cubicBezTo>
                    <a:pt x="12288" y="353"/>
                    <a:pt x="21600" y="9884"/>
                    <a:pt x="21600" y="21590"/>
                  </a:cubicBezTo>
                  <a:cubicBezTo>
                    <a:pt x="21600" y="21848"/>
                    <a:pt x="21595" y="22106"/>
                    <a:pt x="21587" y="22358"/>
                  </a:cubicBezTo>
                  <a:lnTo>
                    <a:pt x="0" y="21590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6" name="任意多边形 319520"/>
            <p:cNvSpPr/>
            <p:nvPr/>
          </p:nvSpPr>
          <p:spPr>
            <a:xfrm rot="8163154">
              <a:off x="1191" y="2529"/>
              <a:ext cx="355" cy="396"/>
            </a:xfrm>
            <a:custGeom>
              <a:avLst/>
              <a:gdLst/>
              <a:ahLst/>
              <a:cxnLst>
                <a:cxn ang="270">
                  <a:pos x="3865" y="0"/>
                </a:cxn>
                <a:cxn ang="0">
                  <a:pos x="21248" y="17370"/>
                </a:cxn>
                <a:cxn ang="180">
                  <a:pos x="0" y="21251"/>
                </a:cxn>
              </a:cxnLst>
              <a:rect l="0" t="0" r="0" b="0"/>
              <a:pathLst>
                <a:path w="21249" h="21251" fill="none">
                  <a:moveTo>
                    <a:pt x="3865" y="0"/>
                  </a:moveTo>
                  <a:cubicBezTo>
                    <a:pt x="12695" y="1595"/>
                    <a:pt x="19650" y="8548"/>
                    <a:pt x="21250" y="17359"/>
                  </a:cubicBezTo>
                </a:path>
                <a:path w="21249" h="21251" stroke="0">
                  <a:moveTo>
                    <a:pt x="3865" y="0"/>
                  </a:moveTo>
                  <a:cubicBezTo>
                    <a:pt x="12695" y="1595"/>
                    <a:pt x="19650" y="8548"/>
                    <a:pt x="21250" y="17359"/>
                  </a:cubicBezTo>
                  <a:lnTo>
                    <a:pt x="0" y="21251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7" name="任意多边形 319521"/>
            <p:cNvSpPr/>
            <p:nvPr/>
          </p:nvSpPr>
          <p:spPr>
            <a:xfrm rot="-2187711">
              <a:off x="1223" y="2609"/>
              <a:ext cx="344" cy="493"/>
            </a:xfrm>
            <a:custGeom>
              <a:avLst/>
              <a:gdLst/>
              <a:ahLst/>
              <a:cxnLst>
                <a:cxn ang="270">
                  <a:pos x="425" y="0"/>
                </a:cxn>
                <a:cxn ang="0">
                  <a:pos x="19600" y="12518"/>
                </a:cxn>
                <a:cxn ang="180">
                  <a:pos x="0" y="21596"/>
                </a:cxn>
              </a:cxnLst>
              <a:rect l="0" t="0" r="0" b="0"/>
              <a:pathLst>
                <a:path w="19600" h="21596" fill="none">
                  <a:moveTo>
                    <a:pt x="425" y="0"/>
                  </a:moveTo>
                  <a:cubicBezTo>
                    <a:pt x="8930" y="165"/>
                    <a:pt x="16230" y="5244"/>
                    <a:pt x="19603" y="12512"/>
                  </a:cubicBezTo>
                </a:path>
                <a:path w="19600" h="21596" stroke="0">
                  <a:moveTo>
                    <a:pt x="425" y="0"/>
                  </a:moveTo>
                  <a:cubicBezTo>
                    <a:pt x="8930" y="165"/>
                    <a:pt x="16230" y="5244"/>
                    <a:pt x="19603" y="12512"/>
                  </a:cubicBezTo>
                  <a:lnTo>
                    <a:pt x="0" y="21596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8" name="任意多边形 319522"/>
            <p:cNvSpPr/>
            <p:nvPr/>
          </p:nvSpPr>
          <p:spPr>
            <a:xfrm rot="8759332">
              <a:off x="1242" y="1915"/>
              <a:ext cx="208" cy="254"/>
            </a:xfrm>
            <a:custGeom>
              <a:avLst/>
              <a:gdLst/>
              <a:ahLst/>
              <a:cxnLst>
                <a:cxn ang="270">
                  <a:pos x="6287" y="0"/>
                </a:cxn>
                <a:cxn ang="0">
                  <a:pos x="18193" y="9022"/>
                </a:cxn>
                <a:cxn ang="180">
                  <a:pos x="0" y="20665"/>
                </a:cxn>
              </a:cxnLst>
              <a:rect l="0" t="0" r="0" b="0"/>
              <a:pathLst>
                <a:path w="18193" h="20665" fill="none">
                  <a:moveTo>
                    <a:pt x="6287" y="0"/>
                  </a:moveTo>
                  <a:cubicBezTo>
                    <a:pt x="11254" y="1506"/>
                    <a:pt x="15456" y="4749"/>
                    <a:pt x="18195" y="9019"/>
                  </a:cubicBezTo>
                </a:path>
                <a:path w="18193" h="20665" stroke="0">
                  <a:moveTo>
                    <a:pt x="6287" y="0"/>
                  </a:moveTo>
                  <a:cubicBezTo>
                    <a:pt x="11254" y="1506"/>
                    <a:pt x="15456" y="4749"/>
                    <a:pt x="18195" y="9019"/>
                  </a:cubicBezTo>
                  <a:lnTo>
                    <a:pt x="0" y="2066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9" name="任意多边形 319523"/>
            <p:cNvSpPr/>
            <p:nvPr/>
          </p:nvSpPr>
          <p:spPr>
            <a:xfrm rot="-2694139">
              <a:off x="1240" y="2040"/>
              <a:ext cx="217" cy="295"/>
            </a:xfrm>
            <a:custGeom>
              <a:avLst/>
              <a:gdLst/>
              <a:ahLst/>
              <a:cxnLst>
                <a:cxn ang="270">
                  <a:pos x="7915" y="0"/>
                </a:cxn>
                <a:cxn ang="0">
                  <a:pos x="19682" y="11201"/>
                </a:cxn>
                <a:cxn ang="180">
                  <a:pos x="0" y="20098"/>
                </a:cxn>
              </a:cxnLst>
              <a:rect l="0" t="0" r="0" b="0"/>
              <a:pathLst>
                <a:path w="19683" h="20098" fill="none">
                  <a:moveTo>
                    <a:pt x="7915" y="0"/>
                  </a:moveTo>
                  <a:cubicBezTo>
                    <a:pt x="13149" y="2059"/>
                    <a:pt x="17378" y="6100"/>
                    <a:pt x="19685" y="11194"/>
                  </a:cubicBezTo>
                </a:path>
                <a:path w="19683" h="20098" stroke="0">
                  <a:moveTo>
                    <a:pt x="7915" y="0"/>
                  </a:moveTo>
                  <a:cubicBezTo>
                    <a:pt x="13149" y="2059"/>
                    <a:pt x="17378" y="6100"/>
                    <a:pt x="19685" y="11194"/>
                  </a:cubicBezTo>
                  <a:lnTo>
                    <a:pt x="0" y="20098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0" name="直接连接符 319524"/>
            <p:cNvSpPr/>
            <p:nvPr/>
          </p:nvSpPr>
          <p:spPr>
            <a:xfrm rot="-60000" flipV="1">
              <a:off x="1105" y="2366"/>
              <a:ext cx="119" cy="52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11" name="直接连接符 319525"/>
            <p:cNvSpPr/>
            <p:nvPr/>
          </p:nvSpPr>
          <p:spPr>
            <a:xfrm flipH="1" flipV="1">
              <a:off x="1487" y="2366"/>
              <a:ext cx="119" cy="52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12" name="直接连接符 319526"/>
            <p:cNvSpPr/>
            <p:nvPr/>
          </p:nvSpPr>
          <p:spPr>
            <a:xfrm rot="-1920000" flipV="1">
              <a:off x="1231" y="1971"/>
              <a:ext cx="119" cy="1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3" name="直接连接符 319527"/>
            <p:cNvSpPr/>
            <p:nvPr/>
          </p:nvSpPr>
          <p:spPr>
            <a:xfrm rot="-2400000" flipV="1">
              <a:off x="1387" y="1929"/>
              <a:ext cx="64" cy="20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4" name="直接连接符 319528"/>
            <p:cNvSpPr/>
            <p:nvPr/>
          </p:nvSpPr>
          <p:spPr>
            <a:xfrm flipV="1">
              <a:off x="1412" y="1973"/>
              <a:ext cx="637" cy="4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5" name="直接连接符 319529"/>
            <p:cNvSpPr/>
            <p:nvPr/>
          </p:nvSpPr>
          <p:spPr>
            <a:xfrm rot="300000" flipH="1">
              <a:off x="670" y="2805"/>
              <a:ext cx="119" cy="1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16" name="直接连接符 319530"/>
            <p:cNvSpPr/>
            <p:nvPr/>
          </p:nvSpPr>
          <p:spPr>
            <a:xfrm flipH="1">
              <a:off x="1129" y="2638"/>
              <a:ext cx="35" cy="15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7" name="直接连接符 319531"/>
            <p:cNvSpPr/>
            <p:nvPr/>
          </p:nvSpPr>
          <p:spPr>
            <a:xfrm>
              <a:off x="1547" y="2628"/>
              <a:ext cx="29" cy="12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5818" name="对象 319532"/>
            <p:cNvGraphicFramePr/>
            <p:nvPr/>
          </p:nvGraphicFramePr>
          <p:xfrm>
            <a:off x="336" y="1253"/>
            <a:ext cx="40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3" r:id="rId5" imgW="485775" imgH="204470" progId="Equation.3">
                    <p:embed/>
                  </p:oleObj>
                </mc:Choice>
                <mc:Fallback>
                  <p:oleObj r:id="rId5" imgW="485775" imgH="20447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6" y="1253"/>
                          <a:ext cx="408" cy="2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19" name="对象 319533"/>
            <p:cNvGraphicFramePr/>
            <p:nvPr/>
          </p:nvGraphicFramePr>
          <p:xfrm>
            <a:off x="240" y="3312"/>
            <a:ext cx="220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4" r:id="rId7" imgW="129540" imgH="142875" progId="Equation.3">
                    <p:embed/>
                  </p:oleObj>
                </mc:Choice>
                <mc:Fallback>
                  <p:oleObj r:id="rId7" imgW="129540" imgH="142875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40" y="3312"/>
                          <a:ext cx="220" cy="2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820" name="对象 319534"/>
            <p:cNvGraphicFramePr/>
            <p:nvPr/>
          </p:nvGraphicFramePr>
          <p:xfrm>
            <a:off x="2640" y="2880"/>
            <a:ext cx="206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5" r:id="rId9" imgW="142240" imgH="167640" progId="Equation.3">
                    <p:embed/>
                  </p:oleObj>
                </mc:Choice>
                <mc:Fallback>
                  <p:oleObj r:id="rId9" imgW="142240" imgH="167640" progId="Equation.3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40" y="2880"/>
                          <a:ext cx="206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821" name="组合 319535"/>
          <p:cNvGrpSpPr/>
          <p:nvPr/>
        </p:nvGrpSpPr>
        <p:grpSpPr>
          <a:xfrm>
            <a:off x="5595938" y="2374900"/>
            <a:ext cx="4059237" cy="3352800"/>
            <a:chOff x="2999" y="1248"/>
            <a:chExt cx="2557" cy="2112"/>
          </a:xfrm>
        </p:grpSpPr>
        <p:sp>
          <p:nvSpPr>
            <p:cNvPr id="75822" name="文本框 319536"/>
            <p:cNvSpPr txBox="1"/>
            <p:nvPr/>
          </p:nvSpPr>
          <p:spPr>
            <a:xfrm>
              <a:off x="3752" y="3080"/>
              <a:ext cx="24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1</a:t>
              </a:r>
              <a:endParaRPr lang="en-US" altLang="zh-CN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23" name="文本框 319537"/>
            <p:cNvSpPr txBox="1"/>
            <p:nvPr/>
          </p:nvSpPr>
          <p:spPr>
            <a:xfrm>
              <a:off x="4113" y="3080"/>
              <a:ext cx="24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2</a:t>
              </a:r>
              <a:endParaRPr lang="en-US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24" name="直接连接符 319538"/>
            <p:cNvSpPr/>
            <p:nvPr/>
          </p:nvSpPr>
          <p:spPr>
            <a:xfrm>
              <a:off x="3360" y="3003"/>
              <a:ext cx="2046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825" name="直接连接符 319539"/>
            <p:cNvSpPr/>
            <p:nvPr/>
          </p:nvSpPr>
          <p:spPr>
            <a:xfrm flipV="1">
              <a:off x="3360" y="1287"/>
              <a:ext cx="1" cy="171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5826" name="直接连接符 319540"/>
            <p:cNvSpPr/>
            <p:nvPr/>
          </p:nvSpPr>
          <p:spPr>
            <a:xfrm>
              <a:off x="3360" y="2607"/>
              <a:ext cx="45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7" name="直接连接符 319541"/>
            <p:cNvSpPr/>
            <p:nvPr/>
          </p:nvSpPr>
          <p:spPr>
            <a:xfrm flipV="1">
              <a:off x="3811" y="2343"/>
              <a:ext cx="0" cy="264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8" name="直接连接符 319542"/>
            <p:cNvSpPr/>
            <p:nvPr/>
          </p:nvSpPr>
          <p:spPr>
            <a:xfrm>
              <a:off x="3811" y="2343"/>
              <a:ext cx="36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9" name="直接连接符 319543"/>
            <p:cNvSpPr/>
            <p:nvPr/>
          </p:nvSpPr>
          <p:spPr>
            <a:xfrm flipV="1">
              <a:off x="4774" y="1688"/>
              <a:ext cx="0" cy="256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0" name="直接连接符 319544"/>
            <p:cNvSpPr/>
            <p:nvPr/>
          </p:nvSpPr>
          <p:spPr>
            <a:xfrm flipH="1">
              <a:off x="3360" y="1952"/>
              <a:ext cx="1053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31" name="直接连接符 319545"/>
            <p:cNvSpPr/>
            <p:nvPr/>
          </p:nvSpPr>
          <p:spPr>
            <a:xfrm flipH="1">
              <a:off x="3360" y="2343"/>
              <a:ext cx="45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32" name="直接连接符 319546"/>
            <p:cNvSpPr/>
            <p:nvPr/>
          </p:nvSpPr>
          <p:spPr>
            <a:xfrm flipV="1">
              <a:off x="3811" y="2924"/>
              <a:ext cx="1" cy="7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3" name="直接连接符 319547"/>
            <p:cNvSpPr/>
            <p:nvPr/>
          </p:nvSpPr>
          <p:spPr>
            <a:xfrm flipV="1">
              <a:off x="4172" y="2926"/>
              <a:ext cx="1" cy="7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4" name="文本框 319548"/>
            <p:cNvSpPr txBox="1"/>
            <p:nvPr/>
          </p:nvSpPr>
          <p:spPr>
            <a:xfrm>
              <a:off x="3250" y="3080"/>
              <a:ext cx="21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 dirty="0">
                  <a:latin typeface="Times New Roman" panose="02020603050405020304" charset="0"/>
                  <a:ea typeface="Times New Roman" panose="02020603050405020304" charset="0"/>
                </a:rPr>
                <a:t>0</a:t>
              </a:r>
              <a:endParaRPr lang="zh-CN" altLang="en-US" sz="2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75835" name="文本框 319549"/>
            <p:cNvSpPr txBox="1"/>
            <p:nvPr/>
          </p:nvSpPr>
          <p:spPr>
            <a:xfrm>
              <a:off x="2999" y="1248"/>
              <a:ext cx="516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彩色</a:t>
              </a:r>
              <a:r>
                <a:rPr lang="zh-CN" altLang="en-US" b="1" dirty="0">
                  <a:latin typeface="Times New Roman" panose="02020603050405020304" charset="0"/>
                  <a:ea typeface="Times New Roman" panose="02020603050405020304" charset="0"/>
                </a:rPr>
                <a:t> </a:t>
              </a:r>
            </a:p>
            <a:p>
              <a:pPr lvl="0" indent="0" eaLnBrk="0" hangingPunct="0"/>
              <a:endParaRPr lang="zh-CN" altLang="en-US" b="1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36" name="文本框 319550"/>
            <p:cNvSpPr txBox="1"/>
            <p:nvPr/>
          </p:nvSpPr>
          <p:spPr>
            <a:xfrm>
              <a:off x="5103" y="3069"/>
              <a:ext cx="45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sz="1600" b="1" dirty="0">
                  <a:latin typeface="Times New Roman" panose="02020603050405020304" charset="0"/>
                  <a:ea typeface="宋体" panose="02010600030101010101" pitchFamily="2" charset="-122"/>
                </a:rPr>
                <a:t>灰度</a:t>
              </a:r>
              <a:r>
                <a:rPr lang="zh-CN" altLang="en-US" sz="1400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</a:p>
            <a:p>
              <a:pPr lvl="0" indent="0" eaLnBrk="0" hangingPunct="0"/>
              <a:endParaRPr lang="zh-CN" altLang="en-US" sz="24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37" name="直接连接符 319551"/>
            <p:cNvSpPr/>
            <p:nvPr/>
          </p:nvSpPr>
          <p:spPr>
            <a:xfrm flipV="1">
              <a:off x="4773" y="2931"/>
              <a:ext cx="1" cy="7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38" name="文本框 319552"/>
            <p:cNvSpPr txBox="1"/>
            <p:nvPr/>
          </p:nvSpPr>
          <p:spPr>
            <a:xfrm>
              <a:off x="4697" y="3096"/>
              <a:ext cx="241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sz="1600" b="1">
                  <a:latin typeface="Times New Roman" panose="02020603050405020304" charset="0"/>
                  <a:ea typeface="Times New Roman" panose="02020603050405020304" charset="0"/>
                </a:rPr>
                <a:t>L</a:t>
              </a:r>
              <a:r>
                <a:rPr lang="en-US" altLang="zh-CN" sz="1600" b="1" baseline="-30000">
                  <a:latin typeface="Times New Roman" panose="02020603050405020304" charset="0"/>
                  <a:ea typeface="华文细黑" pitchFamily="2" charset="-122"/>
                </a:rPr>
                <a:t>N</a:t>
              </a:r>
              <a:endParaRPr lang="en-US" altLang="zh-CN" sz="1600" b="1">
                <a:latin typeface="Times New Roman" panose="02020603050405020304" charset="0"/>
                <a:ea typeface="华文细黑" pitchFamily="2" charset="-122"/>
              </a:endParaRPr>
            </a:p>
          </p:txBody>
        </p:sp>
        <p:sp>
          <p:nvSpPr>
            <p:cNvPr id="75839" name="文本框 319553"/>
            <p:cNvSpPr txBox="1"/>
            <p:nvPr/>
          </p:nvSpPr>
          <p:spPr>
            <a:xfrm>
              <a:off x="3072" y="2084"/>
              <a:ext cx="241" cy="26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lIns="0" tIns="0" rIns="0" bIns="0" anchor="t"/>
            <a:lstStyle/>
            <a:p>
              <a:pPr lvl="0" indent="0"/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charset="0"/>
                  <a:ea typeface="Times New Roman" panose="02020603050405020304" charset="0"/>
                </a:rPr>
                <a:t>…</a:t>
              </a:r>
              <a:endParaRPr lang="zh-CN" altLang="en-US" sz="1200" dirty="0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r>
                <a:rPr lang="zh-CN" altLang="en-US" sz="1200" dirty="0">
                  <a:latin typeface="Times New Roman" panose="02020603050405020304" charset="0"/>
                  <a:ea typeface="Times New Roman" panose="02020603050405020304" charset="0"/>
                </a:rPr>
                <a:t> </a:t>
              </a:r>
            </a:p>
            <a:p>
              <a:pPr lvl="0" indent="0" eaLnBrk="0" hangingPunct="0"/>
              <a:endParaRPr lang="zh-CN" altLang="en-US" sz="2400" dirty="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40" name="直接连接符 319554"/>
            <p:cNvSpPr/>
            <p:nvPr/>
          </p:nvSpPr>
          <p:spPr>
            <a:xfrm flipH="1">
              <a:off x="4533" y="1952"/>
              <a:ext cx="24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41" name="直接连接符 319555"/>
            <p:cNvSpPr/>
            <p:nvPr/>
          </p:nvSpPr>
          <p:spPr>
            <a:xfrm>
              <a:off x="4774" y="1688"/>
              <a:ext cx="361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42" name="文本框 319556"/>
            <p:cNvSpPr txBox="1"/>
            <p:nvPr/>
          </p:nvSpPr>
          <p:spPr>
            <a:xfrm>
              <a:off x="3072" y="2535"/>
              <a:ext cx="241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1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sz="24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43" name="文本框 319557"/>
            <p:cNvSpPr txBox="1"/>
            <p:nvPr/>
          </p:nvSpPr>
          <p:spPr>
            <a:xfrm>
              <a:off x="3072" y="2282"/>
              <a:ext cx="241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2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44" name="文本框 319558"/>
            <p:cNvSpPr txBox="1"/>
            <p:nvPr/>
          </p:nvSpPr>
          <p:spPr>
            <a:xfrm>
              <a:off x="3072" y="1853"/>
              <a:ext cx="241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sz="1600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sz="1600" b="1" baseline="-30000">
                  <a:latin typeface="Times New Roman" panose="02020603050405020304" charset="0"/>
                  <a:ea typeface="Times New Roman" panose="02020603050405020304" charset="0"/>
                </a:rPr>
                <a:t>N</a:t>
              </a:r>
              <a:endParaRPr lang="en-US" altLang="zh-CN" sz="1600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45" name="文本框 319559"/>
            <p:cNvSpPr txBox="1"/>
            <p:nvPr/>
          </p:nvSpPr>
          <p:spPr>
            <a:xfrm>
              <a:off x="3072" y="1556"/>
              <a:ext cx="361" cy="26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lvl="0" indent="0"/>
              <a:r>
                <a:rPr lang="en-US" altLang="zh-CN" b="1">
                  <a:latin typeface="Times New Roman" panose="02020603050405020304" charset="0"/>
                  <a:ea typeface="Times New Roman" panose="02020603050405020304" charset="0"/>
                </a:rPr>
                <a:t>C</a:t>
              </a:r>
              <a:r>
                <a:rPr lang="en-US" altLang="zh-CN" b="1" baseline="-30000">
                  <a:latin typeface="Times New Roman" panose="02020603050405020304" charset="0"/>
                  <a:ea typeface="Times New Roman" panose="02020603050405020304" charset="0"/>
                </a:rPr>
                <a:t>N+1</a:t>
              </a:r>
              <a:endParaRPr lang="en-US" altLang="zh-CN" b="1">
                <a:latin typeface="Times New Roman" panose="02020603050405020304" charset="0"/>
                <a:ea typeface="Times New Roman" panose="02020603050405020304" charset="0"/>
              </a:endParaRPr>
            </a:p>
            <a:p>
              <a:pPr lvl="0" indent="0" eaLnBrk="0" hangingPunct="0"/>
              <a:endParaRPr lang="en-US" altLang="zh-CN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5846" name="直接连接符 319560"/>
            <p:cNvSpPr/>
            <p:nvPr/>
          </p:nvSpPr>
          <p:spPr>
            <a:xfrm flipH="1">
              <a:off x="3330" y="1688"/>
              <a:ext cx="1444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5847" name="文本框 319561"/>
            <p:cNvSpPr txBox="1"/>
            <p:nvPr/>
          </p:nvSpPr>
          <p:spPr>
            <a:xfrm>
              <a:off x="4379" y="3052"/>
              <a:ext cx="241" cy="26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lvl="0" indent="0"/>
              <a:r>
                <a:rPr lang="zh-CN" altLang="en-US" b="1" dirty="0">
                  <a:latin typeface="Times New Roman" panose="02020603050405020304" charset="0"/>
                  <a:ea typeface="Times New Roman" panose="02020603050405020304" charset="0"/>
                </a:rPr>
                <a:t>…</a:t>
              </a:r>
              <a:endParaRPr lang="zh-CN" altLang="en-US" sz="2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graphicFrame>
          <p:nvGraphicFramePr>
            <p:cNvPr id="75849" name="对象 319563"/>
            <p:cNvGraphicFramePr/>
            <p:nvPr/>
          </p:nvGraphicFramePr>
          <p:xfrm>
            <a:off x="5348" y="3022"/>
            <a:ext cx="208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6" r:id="rId11" imgW="154940" imgH="206375" progId="Equation.3">
                    <p:embed/>
                  </p:oleObj>
                </mc:Choice>
                <mc:Fallback>
                  <p:oleObj r:id="rId11" imgW="154940" imgH="206375" progId="Equation.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48" y="3022"/>
                          <a:ext cx="208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777" name="矩形 319491"/>
          <p:cNvSpPr/>
          <p:nvPr/>
        </p:nvSpPr>
        <p:spPr>
          <a:xfrm>
            <a:off x="1122363" y="5943600"/>
            <a:ext cx="8532812" cy="4267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ctr"/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 密度分层法空间示意图                       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 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密度分层法平面示意图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9" name="object 6"/>
          <p:cNvSpPr/>
          <p:nvPr/>
        </p:nvSpPr>
        <p:spPr>
          <a:xfrm>
            <a:off x="1638300" y="2186940"/>
            <a:ext cx="6624955" cy="4098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  <a:latin typeface="Times New Roman" panose="02020603050405020304" charset="0"/>
              <a:ea typeface="楷体" panose="02010609060101010101" charset="-122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2860420" y="1817370"/>
            <a:ext cx="124460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b="1" spc="-1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单色图像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5132451" y="1821180"/>
            <a:ext cx="383540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b="1" spc="-1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强度分层结果，8个彩色区域</a:t>
            </a:r>
          </a:p>
        </p:txBody>
      </p:sp>
      <p:sp>
        <p:nvSpPr>
          <p:cNvPr id="12" name="object 9"/>
          <p:cNvSpPr txBox="1"/>
          <p:nvPr/>
        </p:nvSpPr>
        <p:spPr>
          <a:xfrm>
            <a:off x="970915" y="6285230"/>
            <a:ext cx="8793480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b="1" spc="-1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左图的恒定强度难以区分病变，右图强度分层结果，清楚的显示恒定强度的不同区域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5660" y="1128395"/>
            <a:ext cx="536892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1136650" y="2078038"/>
            <a:ext cx="7920038" cy="4017962"/>
            <a:chOff x="1190" y="3512"/>
            <a:chExt cx="12473" cy="6327"/>
          </a:xfrm>
        </p:grpSpPr>
        <p:pic>
          <p:nvPicPr>
            <p:cNvPr id="5" name="图片 329732" descr="Head_Mri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90" y="3512"/>
              <a:ext cx="6003" cy="63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" name="图片 329733" descr="head_mri_color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3" y="3513"/>
              <a:ext cx="6000" cy="632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35355" y="1128395"/>
            <a:ext cx="526923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1861578" y="3498340"/>
            <a:ext cx="5694922" cy="4064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0098" y="1898141"/>
            <a:ext cx="8390002" cy="2567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图a：图像的强度值直接与降雨相对应，目测困难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图b：蓝色表示低降雨量，红色表示高降雨量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图c和图d更加清楚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 charset="0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 panose="02020603050405020304" charset="0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1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</a:t>
            </a:r>
            <a:r>
              <a:rPr sz="2400" b="1" spc="-10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a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098" y="5544311"/>
            <a:ext cx="4826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35380" y="5916010"/>
            <a:ext cx="70231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5355" y="1128395"/>
            <a:ext cx="526923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1</a:t>
            </a:r>
            <a:r>
              <a:rPr sz="2800" spc="-15" dirty="0"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、强度分层技术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02453" y="4665856"/>
            <a:ext cx="66813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ts val="2835"/>
              </a:lnSpc>
              <a:spcBef>
                <a:spcPts val="335"/>
              </a:spcBef>
            </a:pPr>
            <a:r>
              <a:rPr lang="zh-CN" altLang="en-US" sz="2400" b="1" spc="-1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</a:t>
            </a:r>
            <a:r>
              <a:rPr lang="en-US" altLang="zh-CN" sz="2400" b="1" spc="-1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b</a:t>
            </a:r>
            <a:endParaRPr lang="en-US" altLang="zh-CN" sz="2400">
              <a:latin typeface="Times New Roman" panose="02020603050405020304" charset="0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841500" y="3248025"/>
            <a:ext cx="7703820" cy="3893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1400" y="1829435"/>
            <a:ext cx="9493250" cy="118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0">
              <a:lnSpc>
                <a:spcPct val="150000"/>
              </a:lnSpc>
              <a:tabLst>
                <a:tab pos="379730" algn="l"/>
              </a:tabLst>
            </a:pPr>
            <a:r>
              <a:rPr sz="26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对任何输入像素的</a:t>
            </a:r>
            <a:r>
              <a:rPr sz="2600" b="1" spc="-10" dirty="0">
                <a:solidFill>
                  <a:srgbClr val="EE2B0A"/>
                </a:solidFill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灰度级</a:t>
            </a:r>
            <a:r>
              <a:rPr sz="26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执行3个独立变换</a:t>
            </a:r>
            <a:r>
              <a:rPr lang="zh-CN" sz="26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</a:t>
            </a:r>
            <a:r>
              <a:rPr sz="26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3个变换结果分别送入彩色监视器的红、绿、 蓝三个通道</a:t>
            </a:r>
            <a:r>
              <a:rPr lang="zh-CN" sz="26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，</a:t>
            </a:r>
            <a:r>
              <a:rPr sz="26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产生一幅合成图像</a:t>
            </a:r>
            <a:endParaRPr sz="26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3" name="组合 2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35355" y="1128395"/>
            <a:ext cx="526923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2</a:t>
            </a:r>
            <a:r>
              <a:rPr lang="zh-CN" alt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、灰度级到彩色转换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957195"/>
            <a:ext cx="5334000" cy="43243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35355" y="1128395"/>
            <a:ext cx="526923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2</a:t>
            </a:r>
            <a:r>
              <a:rPr lang="zh-CN" alt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、灰度级到彩色转换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5355" y="1677035"/>
            <a:ext cx="9634220" cy="1280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R(x,y)、G(x,y)、B(x,y)分别表示R、G、B通道的颜色值，</a:t>
            </a:r>
            <a:r>
              <a:rPr lang="zh-CN" altLang="en-US" sz="2600" i="1">
                <a:latin typeface="Times New Roman" panose="02020603050405020304" charset="0"/>
                <a:ea typeface="楷体" panose="02010609060101010101" charset="-122"/>
              </a:rPr>
              <a:t>f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(</a:t>
            </a:r>
            <a:r>
              <a:rPr lang="zh-CN" altLang="en-US" sz="2600" i="1">
                <a:latin typeface="Times New Roman" panose="02020603050405020304" charset="0"/>
                <a:ea typeface="楷体" panose="02010609060101010101" charset="-122"/>
              </a:rPr>
              <a:t>x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,</a:t>
            </a:r>
            <a:r>
              <a:rPr lang="zh-CN" altLang="en-US" sz="2600" i="1">
                <a:latin typeface="Times New Roman" panose="02020603050405020304" charset="0"/>
                <a:ea typeface="楷体" panose="02010609060101010101" charset="-122"/>
              </a:rPr>
              <a:t>y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)表示特定点灰度图像的灰度值，</a:t>
            </a:r>
            <a:r>
              <a:rPr lang="zh-CN" altLang="en-US" sz="2600" i="1" smtClean="0">
                <a:latin typeface="Times New Roman" panose="02020603050405020304" charset="0"/>
                <a:ea typeface="楷体" panose="02010609060101010101" charset="-122"/>
              </a:rPr>
              <a:t>f </a:t>
            </a:r>
            <a:r>
              <a:rPr lang="zh-CN" altLang="en-US" sz="2600" smtClean="0">
                <a:latin typeface="Times New Roman" panose="02020603050405020304" charset="0"/>
                <a:ea typeface="楷体" panose="02010609060101010101" charset="-122"/>
              </a:rPr>
              <a:t>是</a:t>
            </a:r>
            <a:r>
              <a:rPr lang="zh-CN" altLang="en-US" sz="2600">
                <a:latin typeface="Times New Roman" panose="02020603050405020304" charset="0"/>
                <a:ea typeface="楷体" panose="02010609060101010101" charset="-122"/>
              </a:rPr>
              <a:t>所选灰度图像的灰度值。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35355" y="1128395"/>
            <a:ext cx="526923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2</a:t>
            </a:r>
            <a:r>
              <a:rPr lang="zh-CN" altLang="en-US" sz="2800" spc="-1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/>
                <a:sym typeface="+mn-ea"/>
              </a:rPr>
              <a:t>、灰度级到彩色转换</a:t>
            </a:r>
            <a:endParaRPr lang="zh-CN" altLang="en-US" sz="2800" spc="-15" dirty="0"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82945" name="图片 330755" descr="chest_x_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20" y="2095500"/>
            <a:ext cx="2643188" cy="3565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6" name="图片 330756" descr="chest_x_ray_color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75" y="2095500"/>
            <a:ext cx="2644775" cy="356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540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35660" y="1170940"/>
            <a:ext cx="549084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lang="zh-CN"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三基色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" y="1694180"/>
            <a:ext cx="8775700" cy="5412740"/>
          </a:xfrm>
          <a:prstGeom prst="rect">
            <a:avLst/>
          </a:prstGeom>
        </p:spPr>
      </p:pic>
      <p:sp>
        <p:nvSpPr>
          <p:cNvPr id="16520" name="矩形 196739"/>
          <p:cNvSpPr/>
          <p:nvPr/>
        </p:nvSpPr>
        <p:spPr>
          <a:xfrm>
            <a:off x="4076700" y="6986588"/>
            <a:ext cx="3276600" cy="3962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CIE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色度图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7585" y="1188720"/>
            <a:ext cx="5988050" cy="413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defTabSz="0">
              <a:lnSpc>
                <a:spcPct val="100000"/>
              </a:lnSpc>
              <a:tabLst>
                <a:tab pos="450850" algn="l"/>
              </a:tabLst>
            </a:pPr>
            <a:r>
              <a:rPr sz="200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彩色基础知识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彩色空间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伪彩色处理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全彩色图像处理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彩色变换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彩色图像平滑和锐化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8360" y="1160145"/>
            <a:ext cx="9744710" cy="257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0">
              <a:lnSpc>
                <a:spcPct val="100000"/>
              </a:lnSpc>
              <a:tabLst>
                <a:tab pos="423545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smtClean="0">
                <a:latin typeface="Times New Roman" panose="02020603050405020304" charset="0"/>
                <a:cs typeface="新宋体" panose="02010609030101010101" charset="-122"/>
              </a:rPr>
              <a:t>全彩色图像处理分为两大类</a:t>
            </a: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：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469265" defTabSz="0">
              <a:lnSpc>
                <a:spcPct val="100000"/>
              </a:lnSpc>
              <a:spcBef>
                <a:spcPts val="1670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分别处理每一分量图像</a:t>
            </a:r>
            <a:r>
              <a:rPr sz="2800" b="1" spc="-15">
                <a:latin typeface="Times New Roman" panose="02020603050405020304" charset="0"/>
                <a:cs typeface="新宋体" panose="02010609030101010101" charset="-122"/>
              </a:rPr>
              <a:t>，</a:t>
            </a:r>
            <a:r>
              <a:rPr sz="2800" b="1" spc="-15" smtClean="0">
                <a:latin typeface="Times New Roman" panose="02020603050405020304" charset="0"/>
                <a:cs typeface="新宋体" panose="02010609030101010101" charset="-122"/>
              </a:rPr>
              <a:t>然后合成彩色图像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  <a:p>
            <a:pPr marL="825500" marR="182245" indent="-356235" defTabSz="0">
              <a:lnSpc>
                <a:spcPts val="5050"/>
              </a:lnSpc>
              <a:spcBef>
                <a:spcPts val="450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对彩色像素处理：3个颜色分量表示像素向量。</a:t>
            </a:r>
          </a:p>
          <a:p>
            <a:pPr marL="825500" marR="182245" indent="-356235" defTabSz="0">
              <a:lnSpc>
                <a:spcPts val="5050"/>
              </a:lnSpc>
              <a:spcBef>
                <a:spcPts val="450"/>
              </a:spcBef>
              <a:tabLst>
                <a:tab pos="847725" algn="l"/>
              </a:tabLst>
            </a:pP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令</a:t>
            </a:r>
            <a:r>
              <a:rPr sz="2800" b="1" i="1" spc="-15" dirty="0">
                <a:latin typeface="Times New Roman" panose="02020603050405020304" charset="0"/>
                <a:cs typeface="新宋体" panose="02010609030101010101" charset="-122"/>
              </a:rPr>
              <a:t>c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代表RGB彩色空间中的任意向量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26515" y="3764280"/>
          <a:ext cx="2232025" cy="168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r:id="rId5" imgW="939800" imgH="711200" progId="Equation.KSEE3">
                  <p:embed/>
                </p:oleObj>
              </mc:Choice>
              <mc:Fallback>
                <p:oleObj r:id="rId5" imgW="939800" imgH="711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6515" y="3764280"/>
                        <a:ext cx="2232025" cy="168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01073" y="4253865"/>
            <a:ext cx="2478405" cy="5099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0480" algn="ctr">
              <a:lnSpc>
                <a:spcPts val="3295"/>
              </a:lnSpc>
              <a:spcBef>
                <a:spcPts val="2560"/>
              </a:spcBef>
            </a:pPr>
            <a:r>
              <a:rPr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对大小</a:t>
            </a:r>
            <a:r>
              <a:rPr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为</a:t>
            </a:r>
            <a:r>
              <a:rPr b="1" spc="-82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 </a:t>
            </a:r>
            <a:r>
              <a:rPr i="1" spc="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M</a:t>
            </a:r>
            <a:r>
              <a:rPr i="1" spc="-9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lang="en-US" spc="7" dirty="0">
                <a:latin typeface="Times New Roman" panose="02020603050405020304" charset="0"/>
                <a:ea typeface="楷体" panose="02010609060101010101" charset="-122"/>
                <a:cs typeface="宋体" panose="02010600030101010101" pitchFamily="2" charset="-122"/>
                <a:sym typeface="+mn-ea"/>
              </a:rPr>
              <a:t>×</a:t>
            </a:r>
            <a:r>
              <a:rPr i="1" spc="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N</a:t>
            </a:r>
            <a:r>
              <a:rPr i="1" spc="82" baseline="4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的图像</a:t>
            </a:r>
            <a:endParaRPr lang="zh-CN" altLang="en-US">
              <a:latin typeface="Times New Roman" panose="02020603050405020304" charset="0"/>
              <a:ea typeface="楷体" panose="02010609060101010101" charset="-12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244313"/>
              </p:ext>
            </p:extLst>
          </p:nvPr>
        </p:nvGraphicFramePr>
        <p:xfrm>
          <a:off x="1266190" y="5686425"/>
          <a:ext cx="4584700" cy="168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r:id="rId7" imgW="1930400" imgH="711200" progId="Equation.KSEE3">
                  <p:embed/>
                </p:oleObj>
              </mc:Choice>
              <mc:Fallback>
                <p:oleObj r:id="rId7" imgW="1930400" imgH="711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6190" y="5686425"/>
                        <a:ext cx="4584700" cy="168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7585" y="1178560"/>
            <a:ext cx="5988050" cy="413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defTabSz="0">
              <a:lnSpc>
                <a:spcPct val="100000"/>
              </a:lnSpc>
              <a:tabLst>
                <a:tab pos="450850" algn="l"/>
              </a:tabLst>
            </a:pPr>
            <a:r>
              <a:rPr sz="200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彩色基础知识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彩色空间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伪彩色处理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全彩色图像处理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rgbClr val="FF0000"/>
                </a:solidFill>
                <a:latin typeface="新宋体" panose="02010609030101010101" charset="-122"/>
                <a:cs typeface="新宋体" panose="02010609030101010101" charset="-122"/>
              </a:rPr>
              <a:t>彩色变换</a:t>
            </a:r>
          </a:p>
          <a:p>
            <a:pPr marL="83820" defTabSz="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彩色图像平滑和锐化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16000" y="2734945"/>
            <a:ext cx="8723630" cy="1760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6690" defTabSz="0">
              <a:lnSpc>
                <a:spcPct val="100000"/>
              </a:lnSpc>
              <a:tabLst>
                <a:tab pos="598170" algn="l"/>
              </a:tabLst>
            </a:pPr>
            <a:r>
              <a:rPr sz="2800" i="1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f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(</a:t>
            </a:r>
            <a:r>
              <a:rPr lang="en-US" sz="2800" i="1" spc="-44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x</a:t>
            </a:r>
            <a:r>
              <a:rPr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,</a:t>
            </a:r>
            <a:r>
              <a:rPr sz="2800" spc="-104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sz="2800" i="1" spc="26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y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)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是彩色输入图像</a:t>
            </a:r>
          </a:p>
          <a:p>
            <a:pPr marL="142875" indent="-55880">
              <a:lnSpc>
                <a:spcPct val="100000"/>
              </a:lnSpc>
              <a:spcBef>
                <a:spcPts val="1530"/>
              </a:spcBef>
            </a:pPr>
            <a:r>
              <a:rPr sz="2800" i="1" spc="24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g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(</a:t>
            </a:r>
            <a:r>
              <a:rPr sz="2800" i="1" spc="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x</a:t>
            </a:r>
            <a:r>
              <a:rPr sz="28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,</a:t>
            </a:r>
            <a:r>
              <a:rPr sz="2800" spc="-104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sz="2800" i="1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y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)</a:t>
            </a:r>
            <a:r>
              <a:rPr sz="2800" spc="45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是变换或处理过的彩色输出图像</a:t>
            </a:r>
          </a:p>
          <a:p>
            <a:pPr marL="142875" indent="-55880">
              <a:lnSpc>
                <a:spcPct val="100000"/>
              </a:lnSpc>
              <a:spcBef>
                <a:spcPts val="1530"/>
              </a:spcBef>
            </a:pP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T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是在空间邻</a:t>
            </a:r>
            <a:r>
              <a:rPr sz="28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域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(</a:t>
            </a:r>
            <a:r>
              <a:rPr lang="en-US" sz="2800" i="1" spc="-44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x</a:t>
            </a:r>
            <a:r>
              <a:rPr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,</a:t>
            </a:r>
            <a:r>
              <a:rPr sz="2800" spc="-104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 </a:t>
            </a:r>
            <a:r>
              <a:rPr sz="2800" i="1" spc="26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y</a:t>
            </a:r>
            <a:r>
              <a:rPr lang="en-US" sz="2800" spc="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  <a:sym typeface="+mn-ea"/>
              </a:rPr>
              <a:t>)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上对 </a:t>
            </a:r>
            <a:r>
              <a:rPr sz="2800" b="1" i="1" spc="-9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f</a:t>
            </a:r>
            <a:r>
              <a:rPr sz="2800" b="1" i="1" spc="-9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 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  <a:sym typeface="+mn-ea"/>
              </a:rPr>
              <a:t>的操作</a:t>
            </a:r>
            <a:endParaRPr lang="zh-CN" altLang="en-US" sz="2800" b="1" spc="-15" dirty="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5675" y="1153160"/>
            <a:ext cx="744093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 b="1" spc="-15" dirty="0">
                <a:latin typeface="新宋体" panose="02010609030101010101" charset="-122"/>
                <a:cs typeface="新宋体" panose="02010609030101010101" charset="-122"/>
                <a:sym typeface="+mn-ea"/>
              </a:rPr>
              <a:t>彩色变换函数</a:t>
            </a:r>
            <a:endParaRPr lang="en-US" sz="3200" b="1" spc="-15" dirty="0">
              <a:latin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7220" y="1967865"/>
            <a:ext cx="3168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i="1" spc="232" dirty="0">
                <a:latin typeface="Times New Roman" panose="02020603050405020304" charset="0"/>
                <a:cs typeface="Times New Roman" panose="02020603050405020304"/>
                <a:sym typeface="+mn-ea"/>
              </a:rPr>
              <a:t>g</a:t>
            </a:r>
            <a:r>
              <a:rPr lang="en-US" sz="2800" spc="232" dirty="0">
                <a:latin typeface="Times New Roman" panose="02020603050405020304" charset="0"/>
                <a:cs typeface="Times New Roman" panose="02020603050405020304"/>
                <a:sym typeface="+mn-ea"/>
              </a:rPr>
              <a:t>(</a:t>
            </a:r>
            <a:r>
              <a:rPr lang="en-US" sz="2800" i="1" spc="-44" dirty="0">
                <a:latin typeface="Times New Roman" panose="02020603050405020304" charset="0"/>
                <a:cs typeface="Times New Roman" panose="02020603050405020304"/>
                <a:sym typeface="+mn-ea"/>
              </a:rPr>
              <a:t>x</a:t>
            </a:r>
            <a:r>
              <a:rPr sz="2800" spc="7" dirty="0">
                <a:latin typeface="Times New Roman" panose="02020603050405020304" charset="0"/>
                <a:cs typeface="Times New Roman" panose="02020603050405020304"/>
                <a:sym typeface="+mn-ea"/>
              </a:rPr>
              <a:t>,</a:t>
            </a:r>
            <a:r>
              <a:rPr sz="2800" spc="-104" dirty="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2800" i="1" spc="262" dirty="0">
                <a:latin typeface="Times New Roman" panose="02020603050405020304" charset="0"/>
                <a:cs typeface="Times New Roman" panose="02020603050405020304"/>
                <a:sym typeface="+mn-ea"/>
              </a:rPr>
              <a:t>y</a:t>
            </a:r>
            <a:r>
              <a:rPr lang="en-US" sz="2800" spc="232" dirty="0">
                <a:latin typeface="Times New Roman" panose="02020603050405020304" charset="0"/>
                <a:cs typeface="Times New Roman" panose="02020603050405020304"/>
                <a:sym typeface="+mn-ea"/>
              </a:rPr>
              <a:t>)=T(</a:t>
            </a:r>
            <a:r>
              <a:rPr sz="3200" i="1" spc="7" dirty="0">
                <a:latin typeface="Times New Roman" panose="02020603050405020304" charset="0"/>
                <a:cs typeface="Times New Roman" panose="02020603050405020304"/>
                <a:sym typeface="+mn-ea"/>
              </a:rPr>
              <a:t>f</a:t>
            </a:r>
            <a:r>
              <a:rPr lang="en-US" sz="3200" spc="232" dirty="0">
                <a:latin typeface="Times New Roman" panose="02020603050405020304" charset="0"/>
                <a:cs typeface="Times New Roman" panose="02020603050405020304"/>
                <a:sym typeface="+mn-ea"/>
              </a:rPr>
              <a:t> (</a:t>
            </a:r>
            <a:r>
              <a:rPr lang="en-US" sz="3200" i="1" spc="-44" dirty="0">
                <a:latin typeface="Times New Roman" panose="02020603050405020304" charset="0"/>
                <a:cs typeface="Times New Roman" panose="02020603050405020304"/>
                <a:sym typeface="+mn-ea"/>
              </a:rPr>
              <a:t>x</a:t>
            </a:r>
            <a:r>
              <a:rPr sz="3200" spc="7" dirty="0">
                <a:latin typeface="Times New Roman" panose="02020603050405020304" charset="0"/>
                <a:cs typeface="Times New Roman" panose="02020603050405020304"/>
                <a:sym typeface="+mn-ea"/>
              </a:rPr>
              <a:t>,</a:t>
            </a:r>
            <a:r>
              <a:rPr sz="3200" spc="-104" dirty="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3200" i="1" spc="262" dirty="0">
                <a:latin typeface="Times New Roman" panose="02020603050405020304" charset="0"/>
                <a:cs typeface="Times New Roman" panose="02020603050405020304"/>
                <a:sym typeface="+mn-ea"/>
              </a:rPr>
              <a:t>y</a:t>
            </a:r>
            <a:r>
              <a:rPr lang="en-US" sz="3200" spc="232" dirty="0">
                <a:latin typeface="Times New Roman" panose="02020603050405020304" charset="0"/>
                <a:cs typeface="Times New Roman" panose="02020603050405020304"/>
                <a:sym typeface="+mn-ea"/>
              </a:rPr>
              <a:t>))</a:t>
            </a:r>
            <a:endParaRPr lang="zh-CN" altLang="en-US" sz="3200" b="1" spc="-15" dirty="0">
              <a:latin typeface="Times New Roman" panose="02020603050405020304" charset="0"/>
              <a:cs typeface="新宋体" panose="02010609030101010101" charset="-122"/>
              <a:sym typeface="+mn-ea"/>
            </a:endParaRPr>
          </a:p>
        </p:txBody>
      </p:sp>
      <p:sp>
        <p:nvSpPr>
          <p:cNvPr id="36868" name="矩形 191501"/>
          <p:cNvSpPr/>
          <p:nvPr/>
        </p:nvSpPr>
        <p:spPr>
          <a:xfrm>
            <a:off x="7781290" y="2040255"/>
            <a:ext cx="1480820" cy="495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6.5.1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9650" y="2607311"/>
            <a:ext cx="8773795" cy="56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sz="2800" i="1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r</a:t>
            </a:r>
            <a:r>
              <a:rPr lang="en-US" sz="2800" i="1" spc="7" baseline="-25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i</a:t>
            </a:r>
            <a:r>
              <a:rPr lang="zh-CN" altLang="en-US"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和</a:t>
            </a:r>
            <a:r>
              <a:rPr lang="en-US" altLang="zh-CN" sz="2800" i="1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s</a:t>
            </a:r>
            <a:r>
              <a:rPr lang="en-US" altLang="zh-CN" sz="2800" i="1" spc="7" baseline="-25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i</a:t>
            </a:r>
            <a:r>
              <a:rPr lang="zh-CN" altLang="en-US"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是</a:t>
            </a:r>
            <a:r>
              <a:rPr sz="2800" i="1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f</a:t>
            </a:r>
            <a:r>
              <a:rPr sz="2800" i="1" spc="30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lang="en-US" sz="2800" spc="17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(</a:t>
            </a:r>
            <a:r>
              <a:rPr sz="2800" i="1" spc="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x</a:t>
            </a:r>
            <a:r>
              <a:rPr sz="2800" i="1" spc="-50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,</a:t>
            </a:r>
            <a:r>
              <a:rPr sz="2800" spc="22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i="1" spc="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y</a:t>
            </a:r>
            <a:r>
              <a:rPr lang="en-US" sz="2800" spc="17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)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和</a:t>
            </a:r>
            <a:r>
              <a:rPr sz="2800" b="1" spc="-1642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i="1" spc="17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g</a:t>
            </a:r>
            <a:r>
              <a:rPr lang="en-US" sz="2800" spc="17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(</a:t>
            </a:r>
            <a:r>
              <a:rPr sz="2800" i="1" spc="3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x</a:t>
            </a:r>
            <a:r>
              <a:rPr sz="2800" spc="1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,</a:t>
            </a:r>
            <a:r>
              <a:rPr sz="2800" spc="-5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i="1" spc="16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y</a:t>
            </a:r>
            <a:r>
              <a:rPr lang="en-US" sz="2800" i="1" spc="16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)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在</a:t>
            </a:r>
            <a:r>
              <a:rPr sz="2800" b="1" spc="-22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任何点处彩色分量的</a:t>
            </a:r>
            <a:r>
              <a:rPr lang="zh-CN" sz="2800" b="1" spc="-22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变量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2165" y="3573145"/>
            <a:ext cx="9641840" cy="2430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defTabSz="0">
              <a:lnSpc>
                <a:spcPct val="141000"/>
              </a:lnSpc>
              <a:tabLst>
                <a:tab pos="1668145" algn="l"/>
              </a:tabLst>
            </a:pPr>
            <a:r>
              <a:rPr lang="en-US" sz="2800" spc="-33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{</a:t>
            </a:r>
            <a:r>
              <a:rPr sz="2800" i="1" spc="-33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T</a:t>
            </a:r>
            <a:r>
              <a:rPr sz="2800" spc="165" baseline="-25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1</a:t>
            </a:r>
            <a:r>
              <a:rPr sz="2800" spc="209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,</a:t>
            </a:r>
            <a:r>
              <a:rPr sz="2800" i="1" spc="-6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T</a:t>
            </a:r>
            <a:r>
              <a:rPr sz="2800" spc="-7" baseline="-25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2</a:t>
            </a:r>
            <a:r>
              <a:rPr sz="2800" spc="-23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spc="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,..</a:t>
            </a:r>
            <a:r>
              <a:rPr sz="2800" spc="-322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.</a:t>
            </a:r>
            <a:r>
              <a:rPr sz="2800" i="1" spc="-67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T</a:t>
            </a:r>
            <a:r>
              <a:rPr sz="2800" i="1" spc="-7" baseline="-25000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n</a:t>
            </a:r>
            <a:r>
              <a:rPr sz="2800" i="1" spc="-3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lang="en-US" sz="2800" i="1" spc="-315" dirty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}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是一个</a:t>
            </a:r>
            <a:r>
              <a:rPr sz="2800" b="1" spc="-1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对</a:t>
            </a:r>
            <a:r>
              <a:rPr sz="2800" b="1" spc="-44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i="1" spc="-277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r</a:t>
            </a:r>
            <a:r>
              <a:rPr sz="2800" i="1" spc="15" baseline="-2500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i</a:t>
            </a:r>
            <a:r>
              <a:rPr sz="2800" i="1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b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操作产</a:t>
            </a:r>
            <a:r>
              <a:rPr sz="2800" b="1" spc="-10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生</a:t>
            </a:r>
            <a:r>
              <a:rPr sz="2800" b="1" spc="-580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 </a:t>
            </a:r>
            <a:r>
              <a:rPr sz="2800" i="1" spc="15" smtClean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s</a:t>
            </a:r>
            <a:r>
              <a:rPr sz="2800" i="1" spc="7" baseline="-25000" smtClean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i</a:t>
            </a:r>
            <a:r>
              <a:rPr sz="2800" i="1" baseline="-25000" smtClean="0">
                <a:latin typeface="Times New Roman" panose="02020603050405020304" charset="0"/>
                <a:ea typeface="楷体" panose="02010609060101010101" charset="-122"/>
                <a:cs typeface="Times New Roman" panose="02020603050405020304"/>
              </a:rPr>
              <a:t> </a:t>
            </a:r>
            <a:r>
              <a:rPr sz="2800" b="1" spc="-15" smtClean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的变换或彩色映 射函数集选择的彩色空间决定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n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的值</a:t>
            </a:r>
            <a:r>
              <a:rPr lang="en-US"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:</a:t>
            </a:r>
          </a:p>
          <a:p>
            <a:pPr marL="469900" marR="5080" lvl="1" indent="-12700" defTabSz="0">
              <a:lnSpc>
                <a:spcPct val="141000"/>
              </a:lnSpc>
              <a:tabLst>
                <a:tab pos="166814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RGB彩色空间，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n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=3,  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r</a:t>
            </a:r>
            <a:r>
              <a:rPr sz="2800" b="1" spc="-22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1</a:t>
            </a:r>
            <a:r>
              <a:rPr sz="2800" b="1" spc="-2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,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r</a:t>
            </a:r>
            <a:r>
              <a:rPr sz="2800" b="1" spc="-22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2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和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r</a:t>
            </a:r>
            <a:r>
              <a:rPr sz="2800" b="1" spc="-22" baseline="-20000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3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表示红、绿、蓝分量;</a:t>
            </a:r>
          </a:p>
          <a:p>
            <a:pPr marL="469900" marR="5080" lvl="1" indent="-12700" defTabSz="0">
              <a:lnSpc>
                <a:spcPct val="141000"/>
              </a:lnSpc>
              <a:tabLst>
                <a:tab pos="1668145" algn="l"/>
              </a:tabLst>
            </a:pP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CMYK，则</a:t>
            </a:r>
            <a:r>
              <a:rPr sz="2800" b="1" i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n</a:t>
            </a:r>
            <a:r>
              <a:rPr sz="2800" b="1" spc="-15" dirty="0">
                <a:latin typeface="Times New Roman" panose="02020603050405020304" charset="0"/>
                <a:ea typeface="楷体" panose="02010609060101010101" charset="-122"/>
                <a:cs typeface="新宋体" panose="02010609030101010101" charset="-122"/>
              </a:rPr>
              <a:t>=4</a:t>
            </a:r>
            <a:endParaRPr sz="2800">
              <a:latin typeface="Times New Roman" panose="02020603050405020304" charset="0"/>
              <a:ea typeface="楷体" panose="0201060906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800" y="1277620"/>
            <a:ext cx="8228965" cy="1194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885" indent="-718820" defTabSz="0">
              <a:lnSpc>
                <a:spcPct val="120000"/>
              </a:lnSpc>
              <a:spcAft>
                <a:spcPts val="0"/>
              </a:spcAft>
              <a:tabLst>
                <a:tab pos="423545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彩色变换的简单形式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730885" defTabSz="0">
              <a:lnSpc>
                <a:spcPct val="120000"/>
              </a:lnSpc>
              <a:spcBef>
                <a:spcPts val="120"/>
              </a:spcBef>
              <a:spcAft>
                <a:spcPts val="0"/>
              </a:spcAft>
              <a:tabLst>
                <a:tab pos="1177290" algn="l"/>
              </a:tabLst>
            </a:pPr>
            <a:r>
              <a:rPr sz="3200" i="1" spc="70" dirty="0">
                <a:latin typeface="Times New Roman" panose="02020603050405020304" charset="0"/>
                <a:cs typeface="Times New Roman" panose="02020603050405020304"/>
              </a:rPr>
              <a:t>s</a:t>
            </a:r>
            <a:r>
              <a:rPr sz="3200" i="1" baseline="-20000" dirty="0">
                <a:latin typeface="Times New Roman" panose="02020603050405020304" charset="0"/>
                <a:cs typeface="Times New Roman" panose="02020603050405020304"/>
              </a:rPr>
              <a:t>i</a:t>
            </a:r>
            <a:r>
              <a:rPr lang="en-US" sz="3200" spc="-160" dirty="0">
                <a:latin typeface="Times New Roman" panose="02020603050405020304" charset="0"/>
                <a:cs typeface="Times New Roman" panose="02020603050405020304"/>
              </a:rPr>
              <a:t>=</a:t>
            </a:r>
            <a:r>
              <a:rPr lang="en-US" sz="3200" i="1" spc="-160" dirty="0">
                <a:latin typeface="Times New Roman" panose="02020603050405020304" charset="0"/>
                <a:cs typeface="Times New Roman" panose="02020603050405020304"/>
              </a:rPr>
              <a:t>T</a:t>
            </a:r>
            <a:r>
              <a:rPr sz="3200" i="1" baseline="-20000">
                <a:latin typeface="Times New Roman" panose="02020603050405020304" charset="0"/>
                <a:cs typeface="Times New Roman" panose="02020603050405020304"/>
              </a:rPr>
              <a:t>i</a:t>
            </a:r>
            <a:r>
              <a:rPr lang="en-US" altLang="zh-CN" sz="3200" spc="-12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altLang="zh-CN" sz="3200" i="1" spc="-190">
                <a:latin typeface="Times New Roman" panose="02020603050405020304" charset="0"/>
                <a:cs typeface="Times New Roman" panose="02020603050405020304"/>
              </a:rPr>
              <a:t>r</a:t>
            </a:r>
            <a:r>
              <a:rPr sz="3200" baseline="-20000" smtClean="0">
                <a:latin typeface="Times New Roman" panose="02020603050405020304" charset="0"/>
                <a:cs typeface="Times New Roman" panose="02020603050405020304"/>
              </a:rPr>
              <a:t>1</a:t>
            </a:r>
            <a:r>
              <a:rPr sz="3200" spc="-585" baseline="-20000" smtClean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/>
              </a:rPr>
              <a:t>,</a:t>
            </a:r>
            <a:r>
              <a:rPr sz="3200" spc="-409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sz="3200" i="1" spc="-190" dirty="0">
                <a:latin typeface="Times New Roman" panose="02020603050405020304" charset="0"/>
                <a:cs typeface="Times New Roman" panose="02020603050405020304"/>
              </a:rPr>
              <a:t>r</a:t>
            </a:r>
            <a:r>
              <a:rPr sz="3200" baseline="-20000" dirty="0">
                <a:latin typeface="Times New Roman" panose="02020603050405020304" charset="0"/>
                <a:cs typeface="Times New Roman" panose="02020603050405020304"/>
              </a:rPr>
              <a:t>2</a:t>
            </a:r>
            <a:r>
              <a:rPr sz="3200" spc="-292" baseline="-20000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 charset="0"/>
                <a:cs typeface="Times New Roman" panose="02020603050405020304"/>
              </a:rPr>
              <a:t>,...,</a:t>
            </a:r>
            <a:r>
              <a:rPr sz="3200" spc="-325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sz="3200" i="1" spc="-195" dirty="0">
                <a:latin typeface="Times New Roman" panose="02020603050405020304" charset="0"/>
                <a:cs typeface="Times New Roman" panose="02020603050405020304"/>
              </a:rPr>
              <a:t>r</a:t>
            </a:r>
            <a:r>
              <a:rPr sz="3200" i="1" baseline="-20000" dirty="0">
                <a:latin typeface="Times New Roman" panose="02020603050405020304" charset="0"/>
                <a:cs typeface="Times New Roman" panose="02020603050405020304"/>
              </a:rPr>
              <a:t>n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/>
              </a:rPr>
              <a:t>)                </a:t>
            </a:r>
            <a:r>
              <a:rPr sz="3200" i="1" spc="5" dirty="0">
                <a:latin typeface="Times New Roman" panose="02020603050405020304" charset="0"/>
                <a:cs typeface="Times New Roman" panose="02020603050405020304"/>
                <a:sym typeface="+mn-ea"/>
              </a:rPr>
              <a:t>i</a:t>
            </a:r>
            <a:r>
              <a:rPr lang="en-US" sz="3200" i="1" spc="280" dirty="0">
                <a:latin typeface="Times New Roman" panose="02020603050405020304" charset="0"/>
                <a:cs typeface="Times New Roman" panose="02020603050405020304"/>
                <a:sym typeface="+mn-ea"/>
              </a:rPr>
              <a:t>=</a:t>
            </a:r>
            <a:r>
              <a:rPr sz="3200" spc="-195" dirty="0">
                <a:latin typeface="Times New Roman" panose="02020603050405020304" charset="0"/>
                <a:cs typeface="Times New Roman" panose="02020603050405020304"/>
                <a:sym typeface="+mn-ea"/>
              </a:rPr>
              <a:t>1</a:t>
            </a:r>
            <a:r>
              <a:rPr sz="3200" spc="160" dirty="0">
                <a:latin typeface="Times New Roman" panose="02020603050405020304" charset="0"/>
                <a:cs typeface="Times New Roman" panose="02020603050405020304"/>
                <a:sym typeface="+mn-ea"/>
              </a:rPr>
              <a:t>,</a:t>
            </a:r>
            <a:r>
              <a:rPr sz="3200" spc="125" dirty="0">
                <a:latin typeface="Times New Roman" panose="02020603050405020304" charset="0"/>
                <a:cs typeface="Times New Roman" panose="02020603050405020304"/>
                <a:sym typeface="+mn-ea"/>
              </a:rPr>
              <a:t>2</a:t>
            </a:r>
            <a:r>
              <a:rPr sz="3200" spc="5" dirty="0">
                <a:latin typeface="Times New Roman" panose="02020603050405020304" charset="0"/>
                <a:cs typeface="Times New Roman" panose="02020603050405020304"/>
                <a:sym typeface="+mn-ea"/>
              </a:rPr>
              <a:t>,...,</a:t>
            </a:r>
            <a:r>
              <a:rPr sz="3200" spc="35" dirty="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3200" i="1" spc="10" dirty="0">
                <a:latin typeface="Times New Roman" panose="02020603050405020304" charset="0"/>
                <a:cs typeface="Times New Roman" panose="02020603050405020304"/>
                <a:sym typeface="+mn-ea"/>
              </a:rPr>
              <a:t>n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/>
              </a:rPr>
              <a:t>  </a:t>
            </a:r>
            <a:endParaRPr lang="en-US" altLang="zh-CN" sz="3200" spc="30" dirty="0">
              <a:latin typeface="Times New Roman" panose="02020603050405020304" charset="0"/>
              <a:cs typeface="Times New Roman" panose="02020603050405020304"/>
            </a:endParaRPr>
          </a:p>
        </p:txBody>
      </p:sp>
      <p:sp>
        <p:nvSpPr>
          <p:cNvPr id="36868" name="矩形 191501"/>
          <p:cNvSpPr/>
          <p:nvPr/>
        </p:nvSpPr>
        <p:spPr>
          <a:xfrm>
            <a:off x="7791450" y="1905251"/>
            <a:ext cx="1480820" cy="495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645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2" charset="-122"/>
              </a:rPr>
              <a:t>6.5.2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1414919" y="1433322"/>
            <a:ext cx="4478273" cy="499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1055" y="2609850"/>
            <a:ext cx="3583305" cy="10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CMYK图像，可知草莓由深红和黄组成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76845" y="2359914"/>
            <a:ext cx="3302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青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03525" y="1596298"/>
            <a:ext cx="3503929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5730" defTabSz="0">
              <a:lnSpc>
                <a:spcPct val="144000"/>
              </a:lnSpc>
              <a:tabLst>
                <a:tab pos="2244090" algn="l"/>
              </a:tabLst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草莓和咖啡杯的彩色图像 深红√</a:t>
            </a:r>
            <a:r>
              <a:rPr sz="2400" b="1" spc="10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 </a:t>
            </a: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黄√</a:t>
            </a:r>
            <a:r>
              <a:rPr sz="2400" b="1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	</a:t>
            </a: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黑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0425" y="4062221"/>
            <a:ext cx="6350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红√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07255" y="4232275"/>
            <a:ext cx="493395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RGB图像，红色多而蓝色和绿色少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81550" y="5429885"/>
            <a:ext cx="209042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HSI图像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10983" y="3642487"/>
            <a:ext cx="56007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5025" y="1045210"/>
            <a:ext cx="967994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l">
              <a:lnSpc>
                <a:spcPct val="150000"/>
              </a:lnSpc>
            </a:pPr>
            <a:r>
              <a:rPr sz="3200" spc="-15" dirty="0">
                <a:latin typeface="Times New Roman" panose="02020603050405020304" charset="0"/>
                <a:ea typeface="+mn-ea"/>
                <a:cs typeface="新宋体" panose="02010609030101010101" charset="-122"/>
              </a:rPr>
              <a:t>补色</a:t>
            </a:r>
            <a:r>
              <a:rPr sz="2800" spc="-15" dirty="0">
                <a:latin typeface="新宋体" panose="02010609030101010101" charset="-122"/>
                <a:cs typeface="新宋体" panose="02010609030101010101" charset="-122"/>
              </a:rPr>
              <a:t/>
            </a:r>
            <a:br>
              <a:rPr sz="2800" spc="-15" dirty="0">
                <a:latin typeface="新宋体" panose="02010609030101010101" charset="-122"/>
                <a:cs typeface="新宋体" panose="02010609030101010101" charset="-122"/>
              </a:rPr>
            </a:br>
            <a:r>
              <a:rPr sz="2800" spc="-15" dirty="0">
                <a:latin typeface="新宋体" panose="02010609030101010101" charset="-122"/>
                <a:cs typeface="新宋体" panose="02010609030101010101" charset="-122"/>
              </a:rPr>
              <a:t>在如图所示的彩色环上，与一种色调直接相对立的另一种色调称为补色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175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40961" name="对象 304132"/>
          <p:cNvGraphicFramePr/>
          <p:nvPr/>
        </p:nvGraphicFramePr>
        <p:xfrm>
          <a:off x="5796280" y="4490720"/>
          <a:ext cx="427037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r:id="rId6" imgW="1854200" imgH="711200" progId="Equation.3">
                  <p:embed/>
                </p:oleObj>
              </mc:Choice>
              <mc:Fallback>
                <p:oleObj r:id="rId6" imgW="1854200" imgH="7112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6280" y="4490720"/>
                        <a:ext cx="4270375" cy="161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pic>
        <p:nvPicPr>
          <p:cNvPr id="41987" name="图片 305157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25" y="3215323"/>
            <a:ext cx="3048000" cy="2484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305158" descr="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75" y="3215323"/>
            <a:ext cx="3048000" cy="246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矩形 305159"/>
          <p:cNvSpPr/>
          <p:nvPr/>
        </p:nvSpPr>
        <p:spPr>
          <a:xfrm>
            <a:off x="1824038" y="5863273"/>
            <a:ext cx="7772400" cy="395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just"/>
            <a:r>
              <a:rPr lang="zh-CN" altLang="en-US" sz="1600" dirty="0">
                <a:latin typeface="Times New Roman" panose="02020603050405020304" charset="0"/>
                <a:ea typeface="宋体" panose="02010600030101010101" pitchFamily="2" charset="-122"/>
              </a:rPr>
              <a:t>            </a:t>
            </a:r>
            <a:r>
              <a:rPr lang="zh-CN" altLang="en-US" sz="2000" b="1" dirty="0">
                <a:latin typeface="Times New Roman" panose="02020603050405020304" charset="0"/>
                <a:ea typeface="黑体" panose="02010609060101010101" pitchFamily="2" charset="-122"/>
              </a:rPr>
              <a:t>(</a:t>
            </a:r>
            <a:r>
              <a:rPr lang="en-US" altLang="zh-CN" sz="2000" b="1">
                <a:latin typeface="Times New Roman" panose="02020603050405020304" charset="0"/>
                <a:ea typeface="黑体" panose="02010609060101010101" pitchFamily="2" charset="-122"/>
              </a:rPr>
              <a:t>a)</a:t>
            </a:r>
            <a:r>
              <a:rPr lang="zh-CN" altLang="en-US" sz="2000" b="1" dirty="0">
                <a:latin typeface="Times New Roman" panose="02020603050405020304" charset="0"/>
                <a:ea typeface="黑体" panose="02010609060101010101" pitchFamily="2" charset="-122"/>
              </a:rPr>
              <a:t>原彩色图像                                       (</a:t>
            </a:r>
            <a:r>
              <a:rPr lang="en-US" altLang="zh-CN" sz="2000" b="1">
                <a:latin typeface="Times New Roman" panose="02020603050405020304" charset="0"/>
                <a:ea typeface="黑体" panose="02010609060101010101" pitchFamily="2" charset="-122"/>
              </a:rPr>
              <a:t>b)</a:t>
            </a:r>
            <a:r>
              <a:rPr lang="zh-CN" altLang="en-US" sz="2000" b="1" dirty="0">
                <a:latin typeface="Times New Roman" panose="02020603050405020304" charset="0"/>
                <a:ea typeface="黑体" panose="02010609060101010101" pitchFamily="2" charset="-122"/>
              </a:rPr>
              <a:t>图(</a:t>
            </a:r>
            <a:r>
              <a:rPr lang="en-US" altLang="zh-CN" sz="2000" b="1">
                <a:latin typeface="Times New Roman" panose="02020603050405020304" charset="0"/>
                <a:ea typeface="黑体" panose="02010609060101010101" pitchFamily="2" charset="-122"/>
              </a:rPr>
              <a:t>a)</a:t>
            </a:r>
            <a:r>
              <a:rPr lang="zh-CN" altLang="en-US" sz="2000" b="1" dirty="0">
                <a:latin typeface="Times New Roman" panose="02020603050405020304" charset="0"/>
                <a:ea typeface="黑体" panose="02010609060101010101" pitchFamily="2" charset="-122"/>
              </a:rPr>
              <a:t>的负片效果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5025" y="1045210"/>
            <a:ext cx="967994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l">
              <a:lnSpc>
                <a:spcPct val="150000"/>
              </a:lnSpc>
            </a:pPr>
            <a:r>
              <a:rPr sz="3200" b="1" spc="-15" dirty="0">
                <a:latin typeface="Times New Roman" panose="02020603050405020304" charset="0"/>
                <a:ea typeface="+mn-ea"/>
                <a:cs typeface="新宋体" panose="02010609030101010101" charset="-122"/>
              </a:rPr>
              <a:t>补色</a:t>
            </a:r>
            <a:r>
              <a:rPr sz="2800" spc="-15" dirty="0">
                <a:latin typeface="新宋体" panose="02010609030101010101" charset="-122"/>
                <a:cs typeface="新宋体" panose="02010609030101010101" charset="-122"/>
              </a:rPr>
              <a:t/>
            </a:r>
            <a:br>
              <a:rPr sz="2800" spc="-15" dirty="0">
                <a:latin typeface="新宋体" panose="02010609030101010101" charset="-122"/>
                <a:cs typeface="新宋体" panose="02010609030101010101" charset="-122"/>
              </a:rPr>
            </a:br>
            <a:r>
              <a:rPr sz="2800" spc="-15" dirty="0">
                <a:latin typeface="新宋体" panose="02010609030101010101" charset="-122"/>
                <a:cs typeface="新宋体" panose="02010609030101010101" charset="-122"/>
              </a:rPr>
              <a:t>在如图所示的彩色环上，与一种色调直接相对立的另一种色调称为补色</a:t>
            </a:r>
            <a:endParaRPr sz="28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2078240" y="2321813"/>
            <a:ext cx="6302502" cy="4410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2530" y="3256915"/>
            <a:ext cx="8947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原图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3630" y="5116195"/>
            <a:ext cx="974725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RGB</a:t>
            </a:r>
          </a:p>
          <a:p>
            <a:pPr marL="12700">
              <a:lnSpc>
                <a:spcPts val="2835"/>
              </a:lnSpc>
              <a:spcBef>
                <a:spcPts val="1435"/>
              </a:spcBef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补图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4075" y="5417820"/>
            <a:ext cx="14941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chemeClr val="tx1"/>
                </a:solidFill>
                <a:latin typeface="Times New Roman" panose="02020603050405020304" charset="0"/>
                <a:cs typeface="新宋体" panose="02010609030101010101" charset="-122"/>
              </a:rPr>
              <a:t>HSI补图</a:t>
            </a:r>
          </a:p>
        </p:txBody>
      </p:sp>
      <p:sp>
        <p:nvSpPr>
          <p:cNvPr id="2" name="object 7"/>
          <p:cNvSpPr txBox="1">
            <a:spLocks noGrp="1"/>
          </p:cNvSpPr>
          <p:nvPr>
            <p:ph type="title"/>
          </p:nvPr>
        </p:nvSpPr>
        <p:spPr>
          <a:xfrm>
            <a:off x="900430" y="1129030"/>
            <a:ext cx="8658860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l">
              <a:lnSpc>
                <a:spcPct val="150000"/>
              </a:lnSpc>
            </a:pPr>
            <a:r>
              <a:rPr sz="3200" b="1" spc="-15" dirty="0">
                <a:latin typeface="Times New Roman" panose="02020603050405020304" charset="0"/>
                <a:ea typeface="+mn-ea"/>
                <a:cs typeface="新宋体" panose="02010609030101010101" charset="-122"/>
              </a:rPr>
              <a:t>补色</a:t>
            </a:r>
            <a:r>
              <a:rPr sz="2800" b="1" spc="-1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endParaRPr sz="2800" b="1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5165" y="6875145"/>
            <a:ext cx="54406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b="1" spc="-10" dirty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  <a:sym typeface="+mn-ea"/>
              </a:rPr>
              <a:t>红色在补色中用青色代替，黑色在补色中用白色代替</a:t>
            </a:r>
            <a:endParaRPr lang="zh-CN" altLang="en-US" b="1" spc="-10" dirty="0">
              <a:solidFill>
                <a:schemeClr val="tx1"/>
              </a:solidFill>
              <a:latin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179711" y="1761744"/>
            <a:ext cx="4614671" cy="518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9396" y="2625089"/>
            <a:ext cx="864235" cy="721360"/>
          </a:xfrm>
          <a:custGeom>
            <a:avLst/>
            <a:gdLst/>
            <a:ahLst/>
            <a:cxnLst/>
            <a:rect l="l" t="t" r="r" b="b"/>
            <a:pathLst>
              <a:path w="864234" h="721360">
                <a:moveTo>
                  <a:pt x="0" y="720851"/>
                </a:moveTo>
                <a:lnTo>
                  <a:pt x="864108" y="0"/>
                </a:lnTo>
              </a:path>
            </a:pathLst>
          </a:custGeom>
          <a:ln w="25400">
            <a:solidFill>
              <a:srgbClr val="EE2B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57932" y="2176779"/>
            <a:ext cx="534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平淡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6429" y="3903471"/>
            <a:ext cx="27940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亮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7482" y="5740641"/>
            <a:ext cx="27940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暗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4893" y="1519173"/>
            <a:ext cx="2311400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增强对比度， 亮的更亮，暗的更暗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6343" y="3812781"/>
            <a:ext cx="534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变暗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0552" y="5704078"/>
            <a:ext cx="534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变亮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2485" y="1036320"/>
            <a:ext cx="3881755" cy="7315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12700" marR="5080" lvl="0" algn="l" defTabSz="1008380" fontAlgn="base">
              <a:lnSpc>
                <a:spcPct val="150000"/>
              </a:lnSpc>
            </a:pPr>
            <a:r>
              <a:rPr sz="3200" b="1" spc="-15" dirty="0">
                <a:solidFill>
                  <a:schemeClr val="tx2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灰度变换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6985" y="1270"/>
            <a:ext cx="6594475" cy="7560310"/>
            <a:chOff x="1232" y="4"/>
            <a:chExt cx="10385" cy="11906"/>
          </a:xfrm>
        </p:grpSpPr>
        <p:grpSp>
          <p:nvGrpSpPr>
            <p:cNvPr id="10" name="组合 9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1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435" y="1623060"/>
            <a:ext cx="4025265" cy="3796030"/>
          </a:xfrm>
          <a:prstGeom prst="rect">
            <a:avLst/>
          </a:prstGeom>
        </p:spPr>
      </p:pic>
      <p:sp>
        <p:nvSpPr>
          <p:cNvPr id="9218" name="文本框 252936"/>
          <p:cNvSpPr txBox="1"/>
          <p:nvPr/>
        </p:nvSpPr>
        <p:spPr>
          <a:xfrm>
            <a:off x="1765300" y="1928178"/>
            <a:ext cx="4873625" cy="2650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红色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蓝色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品红色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	</a:t>
            </a:r>
          </a:p>
          <a:p>
            <a:pPr lvl="0" indent="0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红色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绿色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黄色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		</a:t>
            </a:r>
          </a:p>
          <a:p>
            <a:pPr lvl="0" indent="0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绿色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蓝色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青色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		</a:t>
            </a:r>
          </a:p>
          <a:p>
            <a:pPr lvl="0" indent="0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红色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绿色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蓝色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白色 </a:t>
            </a:r>
          </a:p>
          <a:p>
            <a:pPr lvl="0" indent="0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...........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</a:rPr>
              <a:t> 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37895" y="1172845"/>
            <a:ext cx="470979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l">
              <a:lnSpc>
                <a:spcPts val="3750"/>
              </a:lnSpc>
            </a:pPr>
            <a:r>
              <a:rPr lang="zh-CN" sz="3200" spc="-15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新宋体" panose="02010609030101010101" charset="-122"/>
                <a:sym typeface="+mn-ea"/>
              </a:rPr>
              <a:t>三基色</a:t>
            </a:r>
            <a:endParaRPr lang="zh-CN" altLang="en-US" sz="3200" spc="-15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新宋体" panose="02010609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057033" y="2260727"/>
            <a:ext cx="5968746" cy="4907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6952" y="1912620"/>
            <a:ext cx="53467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-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原图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8507" y="3841496"/>
            <a:ext cx="1854200" cy="892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处理前，大量暗彩色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6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处理后的直方图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7275" y="7091680"/>
            <a:ext cx="24942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均衡强度分量的结果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4798" y="5422138"/>
            <a:ext cx="2058035" cy="1369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增加图像的饱和度 因为强度改变影响 图像的彩色状态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2485" y="1094740"/>
            <a:ext cx="8244840" cy="7315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12700" marR="5080" lvl="0" algn="l" defTabSz="1008380" fontAlgn="base">
              <a:lnSpc>
                <a:spcPct val="150000"/>
              </a:lnSpc>
            </a:pPr>
            <a:r>
              <a:rPr sz="3200" b="1" spc="-15" dirty="0">
                <a:solidFill>
                  <a:schemeClr val="tx2"/>
                </a:solidFill>
                <a:latin typeface="Times New Roman" panose="02020603050405020304" charset="0"/>
                <a:cs typeface="新宋体" panose="02010609030101010101" charset="-122"/>
                <a:sym typeface="+mn-ea"/>
              </a:rPr>
              <a:t>HSI颜色空间下的直方图均衡化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-1905" y="1270"/>
            <a:ext cx="6594475" cy="7560310"/>
            <a:chOff x="1232" y="4"/>
            <a:chExt cx="10385" cy="11906"/>
          </a:xfrm>
        </p:grpSpPr>
        <p:grpSp>
          <p:nvGrpSpPr>
            <p:cNvPr id="24" name="组合 23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25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87160" y="1826260"/>
          <a:ext cx="4025265" cy="101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r:id="rId6" imgW="1816100" imgH="457200" progId="Equation.KSEE3">
                  <p:embed/>
                </p:oleObj>
              </mc:Choice>
              <mc:Fallback>
                <p:oleObj r:id="rId6" imgW="18161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7160" y="1826260"/>
                        <a:ext cx="4025265" cy="101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2700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73404" y="959865"/>
            <a:ext cx="4570095" cy="462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200" b="1" spc="-15" dirty="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tabLst>
                <a:tab pos="450850" algn="l"/>
              </a:tabLst>
            </a:pPr>
            <a:r>
              <a:rPr sz="2000" spc="-5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彩色基础知识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彩色空间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伪彩色处理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latin typeface="新宋体" panose="02010609030101010101" charset="-122"/>
                <a:cs typeface="新宋体" panose="02010609030101010101" charset="-122"/>
              </a:rPr>
              <a:t>全彩色图像处理</a:t>
            </a:r>
            <a:endParaRPr sz="3200">
              <a:latin typeface="新宋体" panose="02010609030101010101" charset="-122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chemeClr val="tx1"/>
                </a:solidFill>
                <a:latin typeface="新宋体" panose="02010609030101010101" charset="-122"/>
                <a:cs typeface="新宋体" panose="02010609030101010101" charset="-122"/>
              </a:rPr>
              <a:t>彩色变换</a:t>
            </a:r>
          </a:p>
          <a:p>
            <a:pPr marL="83820" defTabSz="0">
              <a:lnSpc>
                <a:spcPts val="3750"/>
              </a:lnSpc>
              <a:spcBef>
                <a:spcPts val="1925"/>
              </a:spcBef>
              <a:tabLst>
                <a:tab pos="495300" algn="l"/>
              </a:tabLst>
            </a:pPr>
            <a:r>
              <a:rPr sz="2200" dirty="0">
                <a:solidFill>
                  <a:srgbClr val="EE2B0A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200" dirty="0">
                <a:solidFill>
                  <a:srgbClr val="EE2B0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spc="-15" dirty="0">
                <a:solidFill>
                  <a:srgbClr val="EE2B0A"/>
                </a:solidFill>
                <a:latin typeface="新宋体" panose="02010609030101010101" charset="-122"/>
                <a:cs typeface="新宋体" panose="02010609030101010101" charset="-122"/>
              </a:rPr>
              <a:t>彩色图像平滑和锐化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899795" y="1106170"/>
            <a:ext cx="961517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彩色图像平滑</a:t>
            </a:r>
          </a:p>
          <a:p>
            <a:pPr marL="12700">
              <a:lnSpc>
                <a:spcPct val="150000"/>
              </a:lnSpc>
            </a:pP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令</a:t>
            </a:r>
            <a:r>
              <a:rPr sz="2800" b="1" i="1" spc="-15" dirty="0">
                <a:latin typeface="Times New Roman" panose="02020603050405020304" charset="0"/>
                <a:cs typeface="新宋体" panose="02010609030101010101" charset="-122"/>
              </a:rPr>
              <a:t>S</a:t>
            </a:r>
            <a:r>
              <a:rPr sz="2850" b="1" spc="-15" baseline="-20000" dirty="0">
                <a:latin typeface="Times New Roman" panose="02020603050405020304" charset="0"/>
                <a:cs typeface="新宋体" panose="02010609030101010101" charset="-122"/>
              </a:rPr>
              <a:t>x</a:t>
            </a:r>
            <a:r>
              <a:rPr sz="2850" b="1" spc="-22" baseline="-20000" dirty="0">
                <a:latin typeface="Times New Roman" panose="02020603050405020304" charset="0"/>
                <a:cs typeface="新宋体" panose="02010609030101010101" charset="-122"/>
              </a:rPr>
              <a:t>y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表示在RGB彩色图像中定义一个中心在(</a:t>
            </a:r>
            <a:r>
              <a:rPr sz="2800" b="1" i="1" spc="-15" dirty="0">
                <a:latin typeface="Times New Roman" panose="02020603050405020304" charset="0"/>
                <a:cs typeface="新宋体" panose="02010609030101010101" charset="-122"/>
              </a:rPr>
              <a:t>x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,</a:t>
            </a:r>
            <a:r>
              <a:rPr sz="2800" b="1" i="1" spc="-15" dirty="0">
                <a:latin typeface="Times New Roman" panose="02020603050405020304" charset="0"/>
                <a:cs typeface="新宋体" panose="02010609030101010101" charset="-122"/>
              </a:rPr>
              <a:t>y</a:t>
            </a: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) 的邻域的坐标集，在该邻域中RGB分量的平均值为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</p:txBody>
      </p:sp>
      <p:pic>
        <p:nvPicPr>
          <p:cNvPr id="4" name="图片 3" descr="ac8ff2baac7490d0e31981a308628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72" y="4010025"/>
            <a:ext cx="3627755" cy="1233170"/>
          </a:xfrm>
          <a:prstGeom prst="rect">
            <a:avLst/>
          </a:prstGeom>
        </p:spPr>
      </p:pic>
      <p:graphicFrame>
        <p:nvGraphicFramePr>
          <p:cNvPr id="36" name="对象 3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07075"/>
              </p:ext>
            </p:extLst>
          </p:nvPr>
        </p:nvGraphicFramePr>
        <p:xfrm>
          <a:off x="4627489" y="3099044"/>
          <a:ext cx="3581172" cy="301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r:id="rId4" imgW="1625600" imgH="1473200" progId="Equation.KSEE3">
                  <p:embed/>
                </p:oleObj>
              </mc:Choice>
              <mc:Fallback>
                <p:oleObj r:id="rId4" imgW="1625600" imgH="147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7489" y="3099044"/>
                        <a:ext cx="3581172" cy="3015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-3175" y="2540"/>
            <a:ext cx="6594475" cy="7560310"/>
            <a:chOff x="1232" y="4"/>
            <a:chExt cx="10385" cy="11906"/>
          </a:xfrm>
        </p:grpSpPr>
        <p:grpSp>
          <p:nvGrpSpPr>
            <p:cNvPr id="38" name="组合 37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39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718195" y="1833372"/>
            <a:ext cx="6270497" cy="5013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8001" y="1592326"/>
            <a:ext cx="30035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原 始 彩 色 图 像</a:t>
            </a:r>
            <a:endParaRPr sz="2000">
              <a:latin typeface="Times New Roman" panose="02020603050405020304" charset="0"/>
              <a:cs typeface="新宋体" panose="02010609030101010101" charset="-122"/>
            </a:endParaRPr>
          </a:p>
          <a:p>
            <a:pPr marL="33020" marR="5080" algn="just">
              <a:lnSpc>
                <a:spcPct val="150000"/>
              </a:lnSpc>
              <a:spcBef>
                <a:spcPts val="1685"/>
              </a:spcBef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绿 分 量 图 像</a:t>
            </a:r>
            <a:endParaRPr sz="20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9709" y="1592326"/>
            <a:ext cx="286385" cy="523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红 分 量 图 像</a:t>
            </a:r>
            <a:endParaRPr sz="2000">
              <a:latin typeface="Times New Roman" panose="02020603050405020304" charset="0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 charset="0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 panose="02020603050405020304" charset="0"/>
              <a:cs typeface="Times New Roman" panose="02020603050405020304"/>
            </a:endParaRPr>
          </a:p>
          <a:p>
            <a:pPr marL="19050" marR="5080" algn="just">
              <a:lnSpc>
                <a:spcPct val="150000"/>
              </a:lnSpc>
            </a:pPr>
            <a:r>
              <a:rPr sz="20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蓝 分 量 图 像</a:t>
            </a:r>
            <a:endParaRPr sz="20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6750" y="6946265"/>
            <a:ext cx="543115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7485" algn="l">
              <a:lnSpc>
                <a:spcPct val="100000"/>
              </a:lnSpc>
            </a:pPr>
            <a:r>
              <a:rPr sz="2400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彩色图像平滑</a:t>
            </a:r>
            <a:r>
              <a:rPr sz="2400" spc="-44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(      </a:t>
            </a:r>
            <a:r>
              <a:rPr sz="2400" baseline="9000">
                <a:latin typeface="Times New Roman" panose="02020603050405020304" charset="0"/>
                <a:cs typeface="Times New Roman" panose="02020603050405020304"/>
                <a:sym typeface="+mn-ea"/>
              </a:rPr>
              <a:t>5</a:t>
            </a:r>
            <a:r>
              <a:rPr sz="2400" spc="-525" baseline="900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lang="en-US" sz="2400" baseline="9000" smtClean="0">
                <a:latin typeface="Times New Roman" panose="02020603050405020304" charset="0"/>
                <a:cs typeface="Symbol" panose="05050102010706020507"/>
                <a:sym typeface="+mn-ea"/>
              </a:rPr>
              <a:t>×</a:t>
            </a:r>
            <a:r>
              <a:rPr sz="2400" spc="-442" baseline="9000" smtClean="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2400" baseline="9000" dirty="0">
                <a:latin typeface="Times New Roman" panose="02020603050405020304" charset="0"/>
                <a:cs typeface="Times New Roman" panose="02020603050405020304"/>
                <a:sym typeface="+mn-ea"/>
              </a:rPr>
              <a:t>5</a:t>
            </a:r>
            <a:r>
              <a:rPr sz="2400" spc="172" baseline="9000" dirty="0">
                <a:latin typeface="Times New Roman" panose="02020603050405020304" charset="0"/>
                <a:cs typeface="Times New Roman" panose="02020603050405020304"/>
                <a:sym typeface="+mn-ea"/>
              </a:rPr>
              <a:t> </a:t>
            </a:r>
            <a:r>
              <a:rPr sz="2400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平均模板)</a:t>
            </a:r>
            <a:endParaRPr lang="zh-CN" altLang="en-US" sz="2400" spc="-15" dirty="0">
              <a:latin typeface="Times New Roman" panose="02020603050405020304" charset="0"/>
              <a:cs typeface="新宋体" panose="02010609030101010101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175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23595" y="1106170"/>
            <a:ext cx="869823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algn="l"/>
            <a:r>
              <a:rPr sz="3200" b="1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彩色图像平滑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441589" y="2551176"/>
            <a:ext cx="6324599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0375" y="2007870"/>
            <a:ext cx="191516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H分量图像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90645" y="2033270"/>
            <a:ext cx="15595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S分量图像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52185" y="2033270"/>
            <a:ext cx="187452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I分量图像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175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23595" y="1106170"/>
            <a:ext cx="869823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algn="l"/>
            <a:r>
              <a:rPr sz="3200" b="1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彩色图像平滑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1555" y="1898015"/>
            <a:ext cx="8524240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l">
              <a:lnSpc>
                <a:spcPct val="106000"/>
              </a:lnSpc>
            </a:pPr>
            <a:r>
              <a:rPr sz="2800" spc="-15" dirty="0">
                <a:latin typeface="Times New Roman" panose="02020603050405020304" charset="0"/>
                <a:cs typeface="新宋体" panose="02010609030101010101" charset="-122"/>
              </a:rPr>
              <a:t>彩色图像平滑</a:t>
            </a:r>
            <a:r>
              <a:rPr sz="2800" spc="-10" dirty="0">
                <a:latin typeface="Times New Roman" panose="02020603050405020304" charset="0"/>
                <a:cs typeface="新宋体" panose="02010609030101010101" charset="-122"/>
              </a:rPr>
              <a:t>(</a:t>
            </a:r>
            <a:r>
              <a:rPr sz="2800" spc="-10" dirty="0">
                <a:latin typeface="Times New Roman" panose="02020603050405020304" charset="0"/>
                <a:cs typeface="Times New Roman" panose="02020603050405020304"/>
              </a:rPr>
              <a:t>HS</a:t>
            </a:r>
            <a:r>
              <a:rPr sz="2800" spc="-5" dirty="0">
                <a:latin typeface="Times New Roman" panose="02020603050405020304" charset="0"/>
                <a:cs typeface="Times New Roman" panose="02020603050405020304"/>
              </a:rPr>
              <a:t>I</a:t>
            </a:r>
            <a:r>
              <a:rPr sz="2800" spc="-15" dirty="0">
                <a:latin typeface="Times New Roman" panose="02020603050405020304" charset="0"/>
                <a:cs typeface="新宋体" panose="02010609030101010101" charset="-122"/>
              </a:rPr>
              <a:t>图像仅仅处理强度分量)</a:t>
            </a:r>
          </a:p>
        </p:txBody>
      </p:sp>
      <p:sp>
        <p:nvSpPr>
          <p:cNvPr id="6" name="object 6"/>
          <p:cNvSpPr/>
          <p:nvPr/>
        </p:nvSpPr>
        <p:spPr>
          <a:xfrm>
            <a:off x="1587893" y="3666744"/>
            <a:ext cx="6294120" cy="2987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7520" y="3215640"/>
            <a:ext cx="209931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RGB图像平滑结果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87780" y="2478405"/>
            <a:ext cx="7571740" cy="76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5" dirty="0">
                <a:latin typeface="Times New Roman" panose="02020603050405020304" charset="0"/>
                <a:cs typeface="新宋体" panose="02010609030101010101" charset="-122"/>
              </a:rPr>
              <a:t>5×5的灰度平均模板平滑结果</a:t>
            </a:r>
            <a:endParaRPr sz="2800">
              <a:latin typeface="Times New Roman" panose="02020603050405020304" charset="0"/>
              <a:cs typeface="新宋体" panose="02010609030101010101" charset="-122"/>
            </a:endParaRPr>
          </a:p>
          <a:p>
            <a:pPr marL="2265045">
              <a:lnSpc>
                <a:spcPct val="100000"/>
              </a:lnSpc>
              <a:spcBef>
                <a:spcPts val="750"/>
              </a:spcBef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平滑强度分量，并转换到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0391" y="3366770"/>
            <a:ext cx="114363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RGB图像显示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86348" y="3214128"/>
            <a:ext cx="225996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a图像和b图像的差别图像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66898" y="5810250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95748" y="5816358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85153" y="5816358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30655" y="6573520"/>
            <a:ext cx="835088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latin typeface="Times New Roman" panose="02020603050405020304" charset="0"/>
                <a:cs typeface="新宋体" panose="02010609030101010101" charset="-122"/>
              </a:rPr>
              <a:t>图c的原因：图a像素的平均是不同彩色的平均，而图b仅仅是强度的 平均，原彩色(色调H和饱和度S)保持不变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23595" y="1106170"/>
            <a:ext cx="869823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algn="l"/>
            <a:r>
              <a:rPr sz="3200" b="1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彩色图像平滑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175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084580" y="2030730"/>
            <a:ext cx="829500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RGB彩色空间，分别计算每一分量图像的拉普拉斯变换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" y="4493260"/>
            <a:ext cx="8630920" cy="168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0">
              <a:lnSpc>
                <a:spcPct val="100000"/>
              </a:lnSpc>
              <a:tabLst>
                <a:tab pos="1299845" algn="l"/>
              </a:tabLst>
            </a:pPr>
            <a:r>
              <a:rPr sz="2650" i="1" spc="18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lang="en-US" sz="2650" spc="18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17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650" spc="1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550" spc="-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" dirty="0">
                <a:latin typeface="Symbol" panose="05050102010706020507"/>
                <a:cs typeface="Symbol" panose="05050102010706020507"/>
              </a:rPr>
              <a:t>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65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17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650" spc="1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50" spc="-10" dirty="0">
                <a:latin typeface="Symbol" panose="05050102010706020507"/>
                <a:cs typeface="Symbol" panose="05050102010706020507"/>
              </a:rPr>
              <a:t></a:t>
            </a:r>
            <a:r>
              <a:rPr sz="265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195" dirty="0">
                <a:latin typeface="Symbol" panose="05050102010706020507"/>
                <a:cs typeface="Symbol" panose="05050102010706020507"/>
              </a:rPr>
              <a:t></a:t>
            </a:r>
            <a:r>
              <a:rPr sz="2775" spc="-7" baseline="36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775" spc="292" baseline="36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650" spc="-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17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650" spc="175" dirty="0">
                <a:latin typeface="Times New Roman" panose="02020603050405020304"/>
                <a:cs typeface="Times New Roman" panose="02020603050405020304"/>
              </a:rPr>
              <a:t>)</a:t>
            </a:r>
          </a:p>
          <a:p>
            <a:pPr marL="937260">
              <a:lnSpc>
                <a:spcPct val="100000"/>
              </a:lnSpc>
              <a:spcBef>
                <a:spcPts val="1250"/>
              </a:spcBef>
            </a:pPr>
            <a:r>
              <a:rPr sz="27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70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3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lang="en-US" sz="2700" spc="-175" dirty="0">
                <a:latin typeface="Symbol" panose="05050102010706020507"/>
                <a:cs typeface="Symbol" panose="05050102010706020507"/>
              </a:rPr>
              <a:t>-{[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00" i="1" spc="-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26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56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290" dirty="0">
                <a:latin typeface="Symbol" panose="05050102010706020507"/>
                <a:cs typeface="Symbol" panose="05050102010706020507"/>
              </a:rPr>
              <a:t></a:t>
            </a:r>
            <a:r>
              <a:rPr sz="2700" spc="-56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3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spc="-26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47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3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spc="-290" dirty="0">
                <a:latin typeface="Symbol" panose="05050102010706020507"/>
                <a:cs typeface="Symbol" panose="05050102010706020507"/>
              </a:rPr>
              <a:t></a:t>
            </a:r>
            <a:r>
              <a:rPr sz="2700" spc="-47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))]-</a:t>
            </a:r>
            <a:r>
              <a:rPr sz="2700" spc="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3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)}</a:t>
            </a:r>
            <a:endParaRPr lang="en-US" sz="2700" i="1" spc="-200" dirty="0">
              <a:latin typeface="Times New Roman" panose="02020603050405020304"/>
              <a:cs typeface="Times New Roman" panose="02020603050405020304"/>
            </a:endParaRPr>
          </a:p>
          <a:p>
            <a:pPr marL="937260">
              <a:lnSpc>
                <a:spcPct val="100000"/>
              </a:lnSpc>
              <a:spcBef>
                <a:spcPts val="1250"/>
              </a:spcBef>
            </a:pPr>
            <a:r>
              <a:rPr sz="2700" spc="20" dirty="0">
                <a:latin typeface="Symbol" panose="05050102010706020507"/>
                <a:cs typeface="Symbol" panose="05050102010706020507"/>
              </a:rPr>
              <a:t></a:t>
            </a:r>
            <a:r>
              <a:rPr sz="27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2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700" i="1" spc="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1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)-[</a:t>
            </a:r>
            <a:r>
              <a:rPr sz="2700" i="1" spc="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00" i="1" spc="-2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2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6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434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7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2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95" dirty="0">
                <a:latin typeface="Symbol" panose="05050102010706020507"/>
                <a:cs typeface="Symbol" panose="05050102010706020507"/>
              </a:rPr>
              <a:t></a:t>
            </a:r>
            <a:r>
              <a:rPr sz="2700" spc="-43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4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7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00" i="1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1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i="1" spc="-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55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33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700" spc="17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7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7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US" sz="2700" spc="18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700" i="1" spc="-1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i="1" spc="-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95" dirty="0">
                <a:latin typeface="Symbol" panose="05050102010706020507"/>
                <a:cs typeface="Symbol" panose="05050102010706020507"/>
              </a:rPr>
              <a:t></a:t>
            </a:r>
            <a:r>
              <a:rPr sz="2700" spc="-32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700" spc="-325" dirty="0">
                <a:latin typeface="Times New Roman" panose="02020603050405020304"/>
                <a:cs typeface="Times New Roman" panose="02020603050405020304"/>
              </a:rPr>
              <a:t>)]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12700" y="2540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0305" y="2442845"/>
          <a:ext cx="3437255" cy="169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r:id="rId5" imgW="1600200" imgH="787400" progId="Equation.KSEE3">
                  <p:embed/>
                </p:oleObj>
              </mc:Choice>
              <mc:Fallback>
                <p:oleObj r:id="rId5" imgW="1600200" imgH="7874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0305" y="2442845"/>
                        <a:ext cx="3437255" cy="169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bject 5"/>
          <p:cNvSpPr txBox="1">
            <a:spLocks noGrp="1"/>
          </p:cNvSpPr>
          <p:nvPr>
            <p:ph type="title"/>
          </p:nvPr>
        </p:nvSpPr>
        <p:spPr>
          <a:xfrm>
            <a:off x="829945" y="1086485"/>
            <a:ext cx="881189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algn="l" defTabSz="914400" fontAlgn="auto"/>
            <a:r>
              <a:rPr sz="3200" b="1" spc="-15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新宋体" panose="02010609030101010101" charset="-122"/>
                <a:sym typeface="+mn-ea"/>
              </a:rPr>
              <a:t>彩色图像锐化(拉普拉斯微分)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9470" y="1096010"/>
            <a:ext cx="881189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algn="l" defTabSz="914400" fontAlgn="auto"/>
            <a:r>
              <a:rPr sz="3200" b="1" spc="-15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新宋体" panose="02010609030101010101" charset="-122"/>
                <a:sym typeface="+mn-ea"/>
              </a:rPr>
              <a:t>彩色图像锐化(拉普拉斯微分)</a:t>
            </a:r>
          </a:p>
        </p:txBody>
      </p:sp>
      <p:sp>
        <p:nvSpPr>
          <p:cNvPr id="6" name="object 6"/>
          <p:cNvSpPr/>
          <p:nvPr/>
        </p:nvSpPr>
        <p:spPr>
          <a:xfrm>
            <a:off x="1758200" y="3114421"/>
            <a:ext cx="6532626" cy="262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1529" y="2170303"/>
            <a:ext cx="193103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latin typeface="Times New Roman" panose="02020603050405020304" charset="0"/>
                <a:cs typeface="新宋体" panose="02010609030101010101" charset="-122"/>
              </a:rPr>
              <a:t>图6.38RGB图像的 拉普拉斯变换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43439" y="2170303"/>
            <a:ext cx="282003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latin typeface="Times New Roman" panose="02020603050405020304" charset="0"/>
                <a:cs typeface="新宋体" panose="02010609030101010101" charset="-122"/>
              </a:rPr>
              <a:t>图6.39HSI图像的强度I 分量图像的拉普拉斯变换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1906" y="2149728"/>
            <a:ext cx="180403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latin typeface="Times New Roman" panose="02020603050405020304" charset="0"/>
                <a:cs typeface="新宋体" panose="02010609030101010101" charset="-122"/>
              </a:rPr>
              <a:t>a图像和b图像的 差别图像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6588" y="6226428"/>
            <a:ext cx="751776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b="1" spc="-10" dirty="0">
                <a:latin typeface="Times New Roman" panose="02020603050405020304" charset="0"/>
                <a:cs typeface="新宋体" panose="02010609030101010101" charset="-122"/>
              </a:rPr>
              <a:t>图c的原因：图a像素的锐化是不同彩色的锐化，而图b仅仅是强度的 锐化，原彩色(色调H和饱和度S)保持不变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14726" y="5733669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09312" y="5677027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32981" y="5740527"/>
            <a:ext cx="3683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图c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175" y="190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0425" y="1179830"/>
            <a:ext cx="868299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defTabSz="0">
              <a:lnSpc>
                <a:spcPct val="100000"/>
              </a:lnSpc>
              <a:tabLst>
                <a:tab pos="495300" algn="l"/>
              </a:tabLst>
            </a:pPr>
            <a:r>
              <a:rPr sz="3200" b="1" spc="-15" smtClean="0">
                <a:latin typeface="Times New Roman" panose="02020603050405020304" charset="0"/>
                <a:cs typeface="新宋体" panose="02010609030101010101" charset="-122"/>
              </a:rPr>
              <a:t>HSI</a:t>
            </a: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彩色空间分割</a:t>
            </a:r>
            <a:r>
              <a:rPr sz="3200" b="1" spc="-5" dirty="0">
                <a:latin typeface="Times New Roman" panose="02020603050405020304" charset="0"/>
                <a:cs typeface="Times New Roman" panose="02020603050405020304"/>
              </a:rPr>
              <a:t>——</a:t>
            </a: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直观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2135"/>
              </a:spcBef>
              <a:tabLst>
                <a:tab pos="506730" algn="l"/>
              </a:tabLst>
            </a:pPr>
            <a:r>
              <a:rPr sz="2200" dirty="0">
                <a:solidFill>
                  <a:srgbClr val="EE2B0A"/>
                </a:solidFill>
                <a:latin typeface="Times New Roman" panose="02020603050405020304" charset="0"/>
                <a:cs typeface="Times New Roman" panose="02020603050405020304"/>
              </a:rPr>
              <a:t>	</a:t>
            </a:r>
            <a:r>
              <a:rPr sz="3200" b="1" spc="-20" dirty="0">
                <a:latin typeface="Times New Roman" panose="02020603050405020304" charset="0"/>
                <a:cs typeface="新宋体" panose="02010609030101010101" charset="-122"/>
              </a:rPr>
              <a:t>H色调图像方便描述彩色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0"/>
              </a:spcBef>
              <a:tabLst>
                <a:tab pos="506730" algn="l"/>
              </a:tabLst>
            </a:pPr>
            <a:r>
              <a:rPr sz="2200" dirty="0">
                <a:solidFill>
                  <a:srgbClr val="EE2B0A"/>
                </a:solidFill>
                <a:latin typeface="Times New Roman" panose="02020603050405020304" charset="0"/>
                <a:cs typeface="Times New Roman" panose="02020603050405020304"/>
              </a:rPr>
              <a:t>	</a:t>
            </a:r>
            <a:r>
              <a:rPr sz="3200" b="1" spc="-20" dirty="0">
                <a:latin typeface="Times New Roman" panose="02020603050405020304" charset="0"/>
                <a:cs typeface="新宋体" panose="02010609030101010101" charset="-122"/>
              </a:rPr>
              <a:t>S饱和度图像做模板分离感兴趣的特征区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 marL="83820" defTabSz="0">
              <a:lnSpc>
                <a:spcPct val="100000"/>
              </a:lnSpc>
              <a:spcBef>
                <a:spcPts val="1925"/>
              </a:spcBef>
              <a:tabLst>
                <a:tab pos="506730" algn="l"/>
              </a:tabLst>
            </a:pPr>
            <a:r>
              <a:rPr sz="2200" dirty="0">
                <a:solidFill>
                  <a:srgbClr val="EE2B0A"/>
                </a:solidFill>
                <a:latin typeface="Times New Roman" panose="02020603050405020304" charset="0"/>
                <a:cs typeface="Times New Roman" panose="02020603050405020304"/>
              </a:rPr>
              <a:t>	</a:t>
            </a:r>
            <a:r>
              <a:rPr sz="3200" b="1" spc="-20" dirty="0">
                <a:latin typeface="Times New Roman" panose="02020603050405020304" charset="0"/>
                <a:cs typeface="新宋体" panose="02010609030101010101" charset="-122"/>
              </a:rPr>
              <a:t>I强度图像不携带彩色信息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 panose="02020603050405020304" charset="0"/>
              <a:cs typeface="Times New Roman" panose="02020603050405020304"/>
            </a:endParaRPr>
          </a:p>
          <a:p>
            <a:pPr marL="83820" defTabSz="0">
              <a:lnSpc>
                <a:spcPct val="100000"/>
              </a:lnSpc>
              <a:tabLst>
                <a:tab pos="495300" algn="l"/>
              </a:tabLst>
            </a:pP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RGB彩色空间</a:t>
            </a:r>
            <a:r>
              <a:rPr sz="3200" b="1" spc="-5" dirty="0">
                <a:latin typeface="Times New Roman" panose="02020603050405020304" charset="0"/>
                <a:cs typeface="Times New Roman" panose="02020603050405020304"/>
              </a:rPr>
              <a:t>——</a:t>
            </a:r>
            <a:r>
              <a:rPr sz="3200" b="1" spc="-15" dirty="0">
                <a:latin typeface="Times New Roman" panose="02020603050405020304" charset="0"/>
                <a:cs typeface="新宋体" panose="02010609030101010101" charset="-122"/>
              </a:rPr>
              <a:t>直接</a:t>
            </a:r>
            <a:endParaRPr sz="3200">
              <a:latin typeface="Times New Roman" panose="02020603050405020304" charset="0"/>
              <a:cs typeface="新宋体" panose="0201060903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175" y="1905"/>
            <a:ext cx="6594475" cy="7560310"/>
            <a:chOff x="1232" y="4"/>
            <a:chExt cx="10385" cy="11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17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418467" y="1906523"/>
            <a:ext cx="3435096" cy="489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245" y="1922495"/>
            <a:ext cx="3378200" cy="200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阈值产生的二值图像： 饱和度图像中阈值等于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latin typeface="Times New Roman" panose="02020603050405020304" charset="0"/>
                <a:cs typeface="新宋体" panose="02010609030101010101" charset="-122"/>
              </a:rPr>
              <a:t>最大饱和度的10%，大于 阈值的像素赋1，其它赋0</a:t>
            </a:r>
            <a:endParaRPr sz="24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3263" y="2042444"/>
            <a:ext cx="229235" cy="734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600" b="1" spc="-5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原 图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82011" y="2047747"/>
            <a:ext cx="83273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H</a:t>
            </a:r>
            <a:r>
              <a:rPr sz="1600" b="1" spc="-5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8543" y="3535204"/>
            <a:ext cx="55295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S</a:t>
            </a:r>
            <a:r>
              <a:rPr sz="1600" b="1" spc="-5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82011" y="3306571"/>
            <a:ext cx="126528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I</a:t>
            </a:r>
            <a:r>
              <a:rPr sz="1600" b="1" spc="-5" smtClean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图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89333" y="2265426"/>
            <a:ext cx="433705" cy="1007744"/>
          </a:xfrm>
          <a:custGeom>
            <a:avLst/>
            <a:gdLst/>
            <a:ahLst/>
            <a:cxnLst/>
            <a:rect l="l" t="t" r="r" b="b"/>
            <a:pathLst>
              <a:path w="433704" h="1007745">
                <a:moveTo>
                  <a:pt x="217170" y="0"/>
                </a:moveTo>
                <a:lnTo>
                  <a:pt x="163798" y="15385"/>
                </a:lnTo>
                <a:lnTo>
                  <a:pt x="115212" y="59023"/>
                </a:lnTo>
                <a:lnTo>
                  <a:pt x="93229" y="90255"/>
                </a:lnTo>
                <a:lnTo>
                  <a:pt x="73061" y="127133"/>
                </a:lnTo>
                <a:lnTo>
                  <a:pt x="54913" y="169185"/>
                </a:lnTo>
                <a:lnTo>
                  <a:pt x="38993" y="215937"/>
                </a:lnTo>
                <a:lnTo>
                  <a:pt x="25504" y="266918"/>
                </a:lnTo>
                <a:lnTo>
                  <a:pt x="14655" y="321656"/>
                </a:lnTo>
                <a:lnTo>
                  <a:pt x="6650" y="379677"/>
                </a:lnTo>
                <a:lnTo>
                  <a:pt x="1697" y="440510"/>
                </a:lnTo>
                <a:lnTo>
                  <a:pt x="0" y="503681"/>
                </a:lnTo>
                <a:lnTo>
                  <a:pt x="1697" y="566853"/>
                </a:lnTo>
                <a:lnTo>
                  <a:pt x="6650" y="627686"/>
                </a:lnTo>
                <a:lnTo>
                  <a:pt x="14655" y="685707"/>
                </a:lnTo>
                <a:lnTo>
                  <a:pt x="25504" y="740445"/>
                </a:lnTo>
                <a:lnTo>
                  <a:pt x="38993" y="791426"/>
                </a:lnTo>
                <a:lnTo>
                  <a:pt x="54913" y="838178"/>
                </a:lnTo>
                <a:lnTo>
                  <a:pt x="73061" y="880230"/>
                </a:lnTo>
                <a:lnTo>
                  <a:pt x="93229" y="917108"/>
                </a:lnTo>
                <a:lnTo>
                  <a:pt x="115212" y="948340"/>
                </a:lnTo>
                <a:lnTo>
                  <a:pt x="163798" y="991978"/>
                </a:lnTo>
                <a:lnTo>
                  <a:pt x="217170" y="1007363"/>
                </a:lnTo>
                <a:lnTo>
                  <a:pt x="244338" y="1003438"/>
                </a:lnTo>
                <a:lnTo>
                  <a:pt x="295432" y="973454"/>
                </a:lnTo>
                <a:lnTo>
                  <a:pt x="340858" y="917108"/>
                </a:lnTo>
                <a:lnTo>
                  <a:pt x="360941" y="880230"/>
                </a:lnTo>
                <a:lnTo>
                  <a:pt x="379001" y="838178"/>
                </a:lnTo>
                <a:lnTo>
                  <a:pt x="394836" y="791426"/>
                </a:lnTo>
                <a:lnTo>
                  <a:pt x="408245" y="740445"/>
                </a:lnTo>
                <a:lnTo>
                  <a:pt x="419025" y="685707"/>
                </a:lnTo>
                <a:lnTo>
                  <a:pt x="426975" y="627686"/>
                </a:lnTo>
                <a:lnTo>
                  <a:pt x="431893" y="566853"/>
                </a:lnTo>
                <a:lnTo>
                  <a:pt x="433578" y="503681"/>
                </a:lnTo>
                <a:lnTo>
                  <a:pt x="431893" y="440510"/>
                </a:lnTo>
                <a:lnTo>
                  <a:pt x="426975" y="379677"/>
                </a:lnTo>
                <a:lnTo>
                  <a:pt x="419025" y="321656"/>
                </a:lnTo>
                <a:lnTo>
                  <a:pt x="408245" y="266918"/>
                </a:lnTo>
                <a:lnTo>
                  <a:pt x="394836" y="215937"/>
                </a:lnTo>
                <a:lnTo>
                  <a:pt x="379001" y="169185"/>
                </a:lnTo>
                <a:lnTo>
                  <a:pt x="360941" y="127133"/>
                </a:lnTo>
                <a:lnTo>
                  <a:pt x="340858" y="90255"/>
                </a:lnTo>
                <a:lnTo>
                  <a:pt x="318955" y="59023"/>
                </a:lnTo>
                <a:lnTo>
                  <a:pt x="270493" y="15385"/>
                </a:lnTo>
                <a:lnTo>
                  <a:pt x="217170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18311" y="2265426"/>
            <a:ext cx="433705" cy="1007744"/>
          </a:xfrm>
          <a:custGeom>
            <a:avLst/>
            <a:gdLst/>
            <a:ahLst/>
            <a:cxnLst/>
            <a:rect l="l" t="t" r="r" b="b"/>
            <a:pathLst>
              <a:path w="433704" h="1007745">
                <a:moveTo>
                  <a:pt x="217170" y="0"/>
                </a:moveTo>
                <a:lnTo>
                  <a:pt x="163798" y="15385"/>
                </a:lnTo>
                <a:lnTo>
                  <a:pt x="115212" y="59023"/>
                </a:lnTo>
                <a:lnTo>
                  <a:pt x="93229" y="90255"/>
                </a:lnTo>
                <a:lnTo>
                  <a:pt x="73061" y="127133"/>
                </a:lnTo>
                <a:lnTo>
                  <a:pt x="54913" y="169185"/>
                </a:lnTo>
                <a:lnTo>
                  <a:pt x="38993" y="215937"/>
                </a:lnTo>
                <a:lnTo>
                  <a:pt x="25504" y="266918"/>
                </a:lnTo>
                <a:lnTo>
                  <a:pt x="14655" y="321656"/>
                </a:lnTo>
                <a:lnTo>
                  <a:pt x="6650" y="379677"/>
                </a:lnTo>
                <a:lnTo>
                  <a:pt x="1697" y="440510"/>
                </a:lnTo>
                <a:lnTo>
                  <a:pt x="0" y="503681"/>
                </a:lnTo>
                <a:lnTo>
                  <a:pt x="1697" y="566853"/>
                </a:lnTo>
                <a:lnTo>
                  <a:pt x="6650" y="627686"/>
                </a:lnTo>
                <a:lnTo>
                  <a:pt x="14655" y="685707"/>
                </a:lnTo>
                <a:lnTo>
                  <a:pt x="25504" y="740445"/>
                </a:lnTo>
                <a:lnTo>
                  <a:pt x="38993" y="791426"/>
                </a:lnTo>
                <a:lnTo>
                  <a:pt x="54913" y="838178"/>
                </a:lnTo>
                <a:lnTo>
                  <a:pt x="73061" y="880230"/>
                </a:lnTo>
                <a:lnTo>
                  <a:pt x="93229" y="917108"/>
                </a:lnTo>
                <a:lnTo>
                  <a:pt x="115212" y="948340"/>
                </a:lnTo>
                <a:lnTo>
                  <a:pt x="163798" y="991978"/>
                </a:lnTo>
                <a:lnTo>
                  <a:pt x="217170" y="1007363"/>
                </a:lnTo>
                <a:lnTo>
                  <a:pt x="244338" y="1003438"/>
                </a:lnTo>
                <a:lnTo>
                  <a:pt x="295432" y="973454"/>
                </a:lnTo>
                <a:lnTo>
                  <a:pt x="340858" y="917108"/>
                </a:lnTo>
                <a:lnTo>
                  <a:pt x="360941" y="880230"/>
                </a:lnTo>
                <a:lnTo>
                  <a:pt x="379001" y="838178"/>
                </a:lnTo>
                <a:lnTo>
                  <a:pt x="394836" y="791426"/>
                </a:lnTo>
                <a:lnTo>
                  <a:pt x="408245" y="740445"/>
                </a:lnTo>
                <a:lnTo>
                  <a:pt x="419025" y="685707"/>
                </a:lnTo>
                <a:lnTo>
                  <a:pt x="426975" y="627686"/>
                </a:lnTo>
                <a:lnTo>
                  <a:pt x="431893" y="566853"/>
                </a:lnTo>
                <a:lnTo>
                  <a:pt x="433578" y="503681"/>
                </a:lnTo>
                <a:lnTo>
                  <a:pt x="431893" y="440510"/>
                </a:lnTo>
                <a:lnTo>
                  <a:pt x="426975" y="379677"/>
                </a:lnTo>
                <a:lnTo>
                  <a:pt x="419025" y="321656"/>
                </a:lnTo>
                <a:lnTo>
                  <a:pt x="408245" y="266918"/>
                </a:lnTo>
                <a:lnTo>
                  <a:pt x="394836" y="215937"/>
                </a:lnTo>
                <a:lnTo>
                  <a:pt x="379001" y="169185"/>
                </a:lnTo>
                <a:lnTo>
                  <a:pt x="360941" y="127133"/>
                </a:lnTo>
                <a:lnTo>
                  <a:pt x="340858" y="90255"/>
                </a:lnTo>
                <a:lnTo>
                  <a:pt x="318955" y="59023"/>
                </a:lnTo>
                <a:lnTo>
                  <a:pt x="270493" y="15385"/>
                </a:lnTo>
                <a:lnTo>
                  <a:pt x="217170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7917" y="4838192"/>
            <a:ext cx="18542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阈值产生的二值图像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75915" y="4550917"/>
            <a:ext cx="838835" cy="85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色调模板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  <a:p>
            <a:pPr marL="12700" marR="5080">
              <a:lnSpc>
                <a:spcPct val="100000"/>
              </a:lnSpc>
              <a:spcBef>
                <a:spcPts val="965"/>
              </a:spcBef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H图×S图 </a:t>
            </a:r>
            <a:r>
              <a:rPr sz="1600" b="1" spc="-5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门限</a:t>
            </a:r>
            <a:endParaRPr sz="1600">
              <a:latin typeface="Times New Roman" panose="02020603050405020304" charset="0"/>
              <a:cs typeface="新宋体" panose="0201060903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8219" y="5938568"/>
            <a:ext cx="1650364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1600" b="1" spc="-10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色调模板的直方图 0.9的像素阈值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882011" y="5795269"/>
            <a:ext cx="432434" cy="734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600" b="1" spc="-5" dirty="0">
                <a:solidFill>
                  <a:srgbClr val="EE2B0A"/>
                </a:solidFill>
                <a:latin typeface="Times New Roman" panose="02020603050405020304" charset="0"/>
                <a:cs typeface="新宋体" panose="02010609030101010101" charset="-122"/>
              </a:rPr>
              <a:t>原图 分割</a:t>
            </a:r>
          </a:p>
        </p:txBody>
      </p:sp>
      <p:sp>
        <p:nvSpPr>
          <p:cNvPr id="18" name="object 18"/>
          <p:cNvSpPr/>
          <p:nvPr/>
        </p:nvSpPr>
        <p:spPr>
          <a:xfrm>
            <a:off x="6964565" y="6370320"/>
            <a:ext cx="287655" cy="576580"/>
          </a:xfrm>
          <a:custGeom>
            <a:avLst/>
            <a:gdLst/>
            <a:ahLst/>
            <a:cxnLst/>
            <a:rect l="l" t="t" r="r" b="b"/>
            <a:pathLst>
              <a:path w="287654" h="576579">
                <a:moveTo>
                  <a:pt x="143255" y="0"/>
                </a:moveTo>
                <a:lnTo>
                  <a:pt x="87439" y="22609"/>
                </a:lnTo>
                <a:lnTo>
                  <a:pt x="41909" y="84296"/>
                </a:lnTo>
                <a:lnTo>
                  <a:pt x="24431" y="126913"/>
                </a:lnTo>
                <a:lnTo>
                  <a:pt x="11239" y="175843"/>
                </a:lnTo>
                <a:lnTo>
                  <a:pt x="2905" y="229934"/>
                </a:lnTo>
                <a:lnTo>
                  <a:pt x="0" y="288036"/>
                </a:lnTo>
                <a:lnTo>
                  <a:pt x="2905" y="346137"/>
                </a:lnTo>
                <a:lnTo>
                  <a:pt x="11239" y="400228"/>
                </a:lnTo>
                <a:lnTo>
                  <a:pt x="24431" y="449158"/>
                </a:lnTo>
                <a:lnTo>
                  <a:pt x="41909" y="491775"/>
                </a:lnTo>
                <a:lnTo>
                  <a:pt x="63103" y="526927"/>
                </a:lnTo>
                <a:lnTo>
                  <a:pt x="114347" y="570227"/>
                </a:lnTo>
                <a:lnTo>
                  <a:pt x="143255" y="576072"/>
                </a:lnTo>
                <a:lnTo>
                  <a:pt x="172415" y="570227"/>
                </a:lnTo>
                <a:lnTo>
                  <a:pt x="223984" y="526927"/>
                </a:lnTo>
                <a:lnTo>
                  <a:pt x="245268" y="491775"/>
                </a:lnTo>
                <a:lnTo>
                  <a:pt x="262802" y="449158"/>
                </a:lnTo>
                <a:lnTo>
                  <a:pt x="276022" y="400228"/>
                </a:lnTo>
                <a:lnTo>
                  <a:pt x="284367" y="346137"/>
                </a:lnTo>
                <a:lnTo>
                  <a:pt x="287273" y="288036"/>
                </a:lnTo>
                <a:lnTo>
                  <a:pt x="284367" y="229934"/>
                </a:lnTo>
                <a:lnTo>
                  <a:pt x="276022" y="175843"/>
                </a:lnTo>
                <a:lnTo>
                  <a:pt x="262802" y="126913"/>
                </a:lnTo>
                <a:lnTo>
                  <a:pt x="245268" y="84296"/>
                </a:lnTo>
                <a:lnTo>
                  <a:pt x="223984" y="49144"/>
                </a:lnTo>
                <a:lnTo>
                  <a:pt x="172415" y="5844"/>
                </a:lnTo>
                <a:lnTo>
                  <a:pt x="143255" y="0"/>
                </a:lnTo>
                <a:close/>
              </a:path>
            </a:pathLst>
          </a:custGeom>
          <a:ln w="28575">
            <a:solidFill>
              <a:srgbClr val="EE2B0A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34269" y="4065270"/>
            <a:ext cx="514350" cy="657225"/>
          </a:xfrm>
          <a:custGeom>
            <a:avLst/>
            <a:gdLst/>
            <a:ahLst/>
            <a:cxnLst/>
            <a:rect l="l" t="t" r="r" b="b"/>
            <a:pathLst>
              <a:path w="514350" h="657225">
                <a:moveTo>
                  <a:pt x="128015" y="60959"/>
                </a:moveTo>
                <a:lnTo>
                  <a:pt x="0" y="0"/>
                </a:lnTo>
                <a:lnTo>
                  <a:pt x="27431" y="139445"/>
                </a:lnTo>
                <a:lnTo>
                  <a:pt x="36575" y="101406"/>
                </a:lnTo>
                <a:lnTo>
                  <a:pt x="36575" y="67817"/>
                </a:lnTo>
                <a:lnTo>
                  <a:pt x="56387" y="52577"/>
                </a:lnTo>
                <a:lnTo>
                  <a:pt x="62428" y="60347"/>
                </a:lnTo>
                <a:lnTo>
                  <a:pt x="128015" y="60959"/>
                </a:lnTo>
                <a:close/>
              </a:path>
              <a:path w="514350" h="657225">
                <a:moveTo>
                  <a:pt x="46481" y="60197"/>
                </a:moveTo>
                <a:lnTo>
                  <a:pt x="36575" y="67817"/>
                </a:lnTo>
                <a:lnTo>
                  <a:pt x="42743" y="75750"/>
                </a:lnTo>
                <a:lnTo>
                  <a:pt x="46481" y="60197"/>
                </a:lnTo>
                <a:close/>
              </a:path>
              <a:path w="514350" h="657225">
                <a:moveTo>
                  <a:pt x="42743" y="75750"/>
                </a:moveTo>
                <a:lnTo>
                  <a:pt x="36575" y="67817"/>
                </a:lnTo>
                <a:lnTo>
                  <a:pt x="36575" y="101406"/>
                </a:lnTo>
                <a:lnTo>
                  <a:pt x="42743" y="75750"/>
                </a:lnTo>
                <a:close/>
              </a:path>
              <a:path w="514350" h="657225">
                <a:moveTo>
                  <a:pt x="514350" y="641603"/>
                </a:moveTo>
                <a:lnTo>
                  <a:pt x="62428" y="60347"/>
                </a:lnTo>
                <a:lnTo>
                  <a:pt x="46481" y="60197"/>
                </a:lnTo>
                <a:lnTo>
                  <a:pt x="42743" y="75750"/>
                </a:lnTo>
                <a:lnTo>
                  <a:pt x="494538" y="656843"/>
                </a:lnTo>
                <a:lnTo>
                  <a:pt x="514350" y="641603"/>
                </a:lnTo>
                <a:close/>
              </a:path>
              <a:path w="514350" h="657225">
                <a:moveTo>
                  <a:pt x="62428" y="60347"/>
                </a:moveTo>
                <a:lnTo>
                  <a:pt x="56387" y="52577"/>
                </a:lnTo>
                <a:lnTo>
                  <a:pt x="46481" y="60197"/>
                </a:lnTo>
                <a:lnTo>
                  <a:pt x="62428" y="6034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40871" y="6717792"/>
            <a:ext cx="2018664" cy="210820"/>
          </a:xfrm>
          <a:custGeom>
            <a:avLst/>
            <a:gdLst/>
            <a:ahLst/>
            <a:cxnLst/>
            <a:rect l="l" t="t" r="r" b="b"/>
            <a:pathLst>
              <a:path w="2018665" h="210820">
                <a:moveTo>
                  <a:pt x="1942793" y="149676"/>
                </a:moveTo>
                <a:lnTo>
                  <a:pt x="1934063" y="137225"/>
                </a:lnTo>
                <a:lnTo>
                  <a:pt x="2286" y="0"/>
                </a:lnTo>
                <a:lnTo>
                  <a:pt x="0" y="25908"/>
                </a:lnTo>
                <a:lnTo>
                  <a:pt x="1931769" y="162375"/>
                </a:lnTo>
                <a:lnTo>
                  <a:pt x="1942715" y="150529"/>
                </a:lnTo>
                <a:lnTo>
                  <a:pt x="1942793" y="149676"/>
                </a:lnTo>
                <a:close/>
              </a:path>
              <a:path w="2018665" h="210820">
                <a:moveTo>
                  <a:pt x="1943100" y="187026"/>
                </a:moveTo>
                <a:lnTo>
                  <a:pt x="1943100" y="150113"/>
                </a:lnTo>
                <a:lnTo>
                  <a:pt x="1942715" y="150529"/>
                </a:lnTo>
                <a:lnTo>
                  <a:pt x="1941576" y="163067"/>
                </a:lnTo>
                <a:lnTo>
                  <a:pt x="1931769" y="162375"/>
                </a:lnTo>
                <a:lnTo>
                  <a:pt x="1887474" y="210311"/>
                </a:lnTo>
                <a:lnTo>
                  <a:pt x="1943100" y="187026"/>
                </a:lnTo>
                <a:close/>
              </a:path>
              <a:path w="2018665" h="210820">
                <a:moveTo>
                  <a:pt x="2018538" y="155447"/>
                </a:moveTo>
                <a:lnTo>
                  <a:pt x="1896618" y="83819"/>
                </a:lnTo>
                <a:lnTo>
                  <a:pt x="1934063" y="137225"/>
                </a:lnTo>
                <a:lnTo>
                  <a:pt x="1943862" y="137921"/>
                </a:lnTo>
                <a:lnTo>
                  <a:pt x="1943862" y="186707"/>
                </a:lnTo>
                <a:lnTo>
                  <a:pt x="2018538" y="155447"/>
                </a:lnTo>
                <a:close/>
              </a:path>
              <a:path w="2018665" h="210820">
                <a:moveTo>
                  <a:pt x="1942715" y="150529"/>
                </a:moveTo>
                <a:lnTo>
                  <a:pt x="1931769" y="162375"/>
                </a:lnTo>
                <a:lnTo>
                  <a:pt x="1941576" y="163067"/>
                </a:lnTo>
                <a:lnTo>
                  <a:pt x="1942715" y="150529"/>
                </a:lnTo>
                <a:close/>
              </a:path>
              <a:path w="2018665" h="210820">
                <a:moveTo>
                  <a:pt x="1943862" y="137921"/>
                </a:moveTo>
                <a:lnTo>
                  <a:pt x="1934063" y="137225"/>
                </a:lnTo>
                <a:lnTo>
                  <a:pt x="1942793" y="149676"/>
                </a:lnTo>
                <a:lnTo>
                  <a:pt x="1943862" y="137921"/>
                </a:lnTo>
                <a:close/>
              </a:path>
              <a:path w="2018665" h="210820">
                <a:moveTo>
                  <a:pt x="1943862" y="186707"/>
                </a:moveTo>
                <a:lnTo>
                  <a:pt x="1943862" y="137921"/>
                </a:lnTo>
                <a:lnTo>
                  <a:pt x="1942793" y="149676"/>
                </a:lnTo>
                <a:lnTo>
                  <a:pt x="1943100" y="150113"/>
                </a:lnTo>
                <a:lnTo>
                  <a:pt x="1943100" y="187026"/>
                </a:lnTo>
                <a:lnTo>
                  <a:pt x="1943862" y="186707"/>
                </a:lnTo>
                <a:close/>
              </a:path>
            </a:pathLst>
          </a:custGeom>
          <a:solidFill>
            <a:srgbClr val="EE2B0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605" y="1095375"/>
            <a:ext cx="8345170" cy="4876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12700" lvl="0" algn="l"/>
            <a:r>
              <a:rPr sz="3200" b="1" spc="-15" dirty="0">
                <a:latin typeface="Times New Roman" panose="02020603050405020304" charset="0"/>
                <a:cs typeface="新宋体" panose="02010609030101010101" charset="-122"/>
                <a:sym typeface="+mn-ea"/>
              </a:rPr>
              <a:t>HSI彩色空间分割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-3175" y="1905"/>
            <a:ext cx="6594475" cy="7560310"/>
            <a:chOff x="1232" y="4"/>
            <a:chExt cx="10385" cy="11906"/>
          </a:xfrm>
        </p:grpSpPr>
        <p:grpSp>
          <p:nvGrpSpPr>
            <p:cNvPr id="22" name="组合 21"/>
            <p:cNvGrpSpPr/>
            <p:nvPr/>
          </p:nvGrpSpPr>
          <p:grpSpPr>
            <a:xfrm>
              <a:off x="1232" y="4"/>
              <a:ext cx="7428" cy="11906"/>
              <a:chOff x="1232" y="4"/>
              <a:chExt cx="7428" cy="11906"/>
            </a:xfrm>
          </p:grpSpPr>
          <p:sp>
            <p:nvSpPr>
              <p:cNvPr id="23" name="object 2"/>
              <p:cNvSpPr/>
              <p:nvPr/>
            </p:nvSpPr>
            <p:spPr>
              <a:xfrm>
                <a:off x="1232" y="4"/>
                <a:ext cx="1320" cy="1190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charset="0"/>
                </a:endParaRPr>
              </a:p>
            </p:txBody>
          </p:sp>
          <p:sp>
            <p:nvSpPr>
              <p:cNvPr id="24" name="object 3"/>
              <p:cNvSpPr/>
              <p:nvPr/>
            </p:nvSpPr>
            <p:spPr>
              <a:xfrm>
                <a:off x="2540" y="1606"/>
                <a:ext cx="6120" cy="1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charset="0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546" y="38"/>
              <a:ext cx="9071" cy="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4000" b="1" spc="-15" dirty="0">
                  <a:latin typeface="Times New Roman" panose="02020603050405020304" charset="0"/>
                  <a:cs typeface="新宋体" panose="02010609030101010101" charset="-122"/>
                  <a:sym typeface="+mn-ea"/>
                </a:rPr>
                <a:t>彩色图像处理</a:t>
              </a:r>
              <a:endParaRPr lang="zh-CN" altLang="en-US" sz="4000" b="1" spc="-15" dirty="0">
                <a:latin typeface="Times New Roman" panose="02020603050405020304" charset="0"/>
                <a:cs typeface="新宋体" panose="0201060903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3636</Words>
  <Application>Microsoft Office PowerPoint</Application>
  <PresentationFormat>自定义</PresentationFormat>
  <Paragraphs>653</Paragraphs>
  <Slides>100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100</vt:i4>
      </vt:variant>
    </vt:vector>
  </HeadingPairs>
  <TitlesOfParts>
    <vt:vector size="118" baseType="lpstr">
      <vt:lpstr>仿宋</vt:lpstr>
      <vt:lpstr>黑体</vt:lpstr>
      <vt:lpstr>华光仿宋_CNKI</vt:lpstr>
      <vt:lpstr>华文细黑</vt:lpstr>
      <vt:lpstr>华文新魏</vt:lpstr>
      <vt:lpstr>楷体</vt:lpstr>
      <vt:lpstr>宋体</vt:lpstr>
      <vt:lpstr>微软雅黑</vt:lpstr>
      <vt:lpstr>新宋体</vt:lpstr>
      <vt:lpstr>Arial</vt:lpstr>
      <vt:lpstr>Calibri</vt:lpstr>
      <vt:lpstr>Symbol</vt:lpstr>
      <vt:lpstr>Times New Roman</vt:lpstr>
      <vt:lpstr>Wingdings</vt:lpstr>
      <vt:lpstr>默认设计模板</vt:lpstr>
      <vt:lpstr>Equation.KSEE3</vt:lpstr>
      <vt:lpstr>Microsoft 公式 3.0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RGB图像和与之对应的HSI图像分量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补色 在如图所示的彩色环上，与一种色调直接相对立的另一种色调称为补色</vt:lpstr>
      <vt:lpstr>补色 在如图所示的彩色环上，与一种色调直接相对立的另一种色调称为补色</vt:lpstr>
      <vt:lpstr>补色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彩色图像平滑(HSI图像仅仅处理强度分量)</vt:lpstr>
      <vt:lpstr>彩色图像锐化(拉普拉斯微分)</vt:lpstr>
      <vt:lpstr>彩色图像锐化(拉普拉斯微分)</vt:lpstr>
      <vt:lpstr>PowerPoint 演示文稿</vt:lpstr>
      <vt:lpstr>PowerPoint 演示文稿</vt:lpstr>
      <vt:lpstr>RGB彩色空间分割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- 1-概述.ppt</dc:title>
  <dc:creator>pengyuxin</dc:creator>
  <cp:lastModifiedBy>Windows 用户</cp:lastModifiedBy>
  <cp:revision>429</cp:revision>
  <dcterms:created xsi:type="dcterms:W3CDTF">2021-02-27T08:05:00Z</dcterms:created>
  <dcterms:modified xsi:type="dcterms:W3CDTF">2024-04-29T07:35:06Z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2009-02-25T16:00:00Z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2015-05-16T16:00:00Z</vt:filetime>
  </property>
  <property fmtid="{D5CDD505-2E9C-101B-9397-08002B2CF9AE}" pid="5" name="KSOProductBuildVer">
    <vt:lpwstr>2052-10.8.0.5715</vt:lpwstr>
  </property>
  <property fmtid="{D5CDD505-2E9C-101B-9397-08002B2CF9AE}" pid="6" name="ICV">
    <vt:lpwstr>6171447DAD87424CA0E8E51F1C93B12C</vt:lpwstr>
  </property>
</Properties>
</file>